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2" r:id="rId1"/>
  </p:sldMasterIdLst>
  <p:notesMasterIdLst>
    <p:notesMasterId r:id="rId56"/>
  </p:notesMasterIdLst>
  <p:handoutMasterIdLst>
    <p:handoutMasterId r:id="rId57"/>
  </p:handoutMasterIdLst>
  <p:sldIdLst>
    <p:sldId id="2098" r:id="rId2"/>
    <p:sldId id="7625" r:id="rId3"/>
    <p:sldId id="7626" r:id="rId4"/>
    <p:sldId id="7627" r:id="rId5"/>
    <p:sldId id="7628" r:id="rId6"/>
    <p:sldId id="7629" r:id="rId7"/>
    <p:sldId id="7630" r:id="rId8"/>
    <p:sldId id="7631" r:id="rId9"/>
    <p:sldId id="7463" r:id="rId10"/>
    <p:sldId id="7465" r:id="rId11"/>
    <p:sldId id="2144" r:id="rId12"/>
    <p:sldId id="7632" r:id="rId13"/>
    <p:sldId id="2145" r:id="rId14"/>
    <p:sldId id="7633" r:id="rId15"/>
    <p:sldId id="2148" r:id="rId16"/>
    <p:sldId id="2149" r:id="rId17"/>
    <p:sldId id="2150" r:id="rId18"/>
    <p:sldId id="2123" r:id="rId19"/>
    <p:sldId id="2147" r:id="rId20"/>
    <p:sldId id="2151" r:id="rId21"/>
    <p:sldId id="2146" r:id="rId22"/>
    <p:sldId id="2152" r:id="rId23"/>
    <p:sldId id="2153" r:id="rId24"/>
    <p:sldId id="2154" r:id="rId25"/>
    <p:sldId id="2155" r:id="rId26"/>
    <p:sldId id="7634" r:id="rId27"/>
    <p:sldId id="2156" r:id="rId28"/>
    <p:sldId id="7635" r:id="rId29"/>
    <p:sldId id="7636" r:id="rId30"/>
    <p:sldId id="7637" r:id="rId31"/>
    <p:sldId id="7638" r:id="rId32"/>
    <p:sldId id="7639" r:id="rId33"/>
    <p:sldId id="7640" r:id="rId34"/>
    <p:sldId id="7641" r:id="rId35"/>
    <p:sldId id="7642" r:id="rId36"/>
    <p:sldId id="7643" r:id="rId37"/>
    <p:sldId id="7644" r:id="rId38"/>
    <p:sldId id="7645" r:id="rId39"/>
    <p:sldId id="2157" r:id="rId40"/>
    <p:sldId id="7646" r:id="rId41"/>
    <p:sldId id="7647" r:id="rId42"/>
    <p:sldId id="2138" r:id="rId43"/>
    <p:sldId id="2139" r:id="rId44"/>
    <p:sldId id="2158" r:id="rId45"/>
    <p:sldId id="2140" r:id="rId46"/>
    <p:sldId id="2159" r:id="rId47"/>
    <p:sldId id="7648" r:id="rId48"/>
    <p:sldId id="2160" r:id="rId49"/>
    <p:sldId id="2161" r:id="rId50"/>
    <p:sldId id="2162" r:id="rId51"/>
    <p:sldId id="2163" r:id="rId52"/>
    <p:sldId id="2164" r:id="rId53"/>
    <p:sldId id="2165" r:id="rId54"/>
    <p:sldId id="2167" r:id="rId55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4" userDrawn="1">
          <p15:clr>
            <a:srgbClr val="A4A3A4"/>
          </p15:clr>
        </p15:guide>
        <p15:guide id="2" pos="3780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pos="277" userDrawn="1">
          <p15:clr>
            <a:srgbClr val="A4A3A4"/>
          </p15:clr>
        </p15:guide>
        <p15:guide id="5" pos="3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7FF"/>
    <a:srgbClr val="E8E0EC"/>
    <a:srgbClr val="E39C7C"/>
    <a:srgbClr val="FF2E14"/>
    <a:srgbClr val="D72100"/>
    <a:srgbClr val="FE62AD"/>
    <a:srgbClr val="FE5C3F"/>
    <a:srgbClr val="B1A7A6"/>
    <a:srgbClr val="7EB3A3"/>
    <a:srgbClr val="C4B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3673" autoAdjust="0"/>
  </p:normalViewPr>
  <p:slideViewPr>
    <p:cSldViewPr>
      <p:cViewPr varScale="1">
        <p:scale>
          <a:sx n="101" d="100"/>
          <a:sy n="101" d="100"/>
        </p:scale>
        <p:origin x="208" y="296"/>
      </p:cViewPr>
      <p:guideLst>
        <p:guide orient="horz" pos="2234"/>
        <p:guide pos="3780"/>
        <p:guide orient="horz" pos="2274"/>
        <p:guide pos="277"/>
        <p:guide pos="3779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FEF1-A6B1-4D61-B1B1-CDFE1A8A2F99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ABA90-A8CD-4B23-AA03-20648CD97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5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D2CE-11B0-4CEA-8908-3E21561983A5}" type="datetimeFigureOut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578D-0438-4BB8-8AE6-D425B1BAB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6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2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367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5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68A4-3023-2045-8E14-7007D1453695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6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8578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84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24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04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578B3212-365F-042D-C451-09A33245D6DA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68DBD5D3-9633-27D7-C352-4D6D3948C06C}"/>
              </a:ext>
            </a:extLst>
          </p:cNvPr>
          <p:cNvSpPr/>
          <p:nvPr userDrawn="1"/>
        </p:nvSpPr>
        <p:spPr>
          <a:xfrm>
            <a:off x="2" y="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999096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9982-1BD5-6D4E-A3CA-D8BE4BC8FD4A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39BEB73-2156-BDD5-0FEF-6665B7AB7BE3}"/>
              </a:ext>
            </a:extLst>
          </p:cNvPr>
          <p:cNvSpPr/>
          <p:nvPr userDrawn="1"/>
        </p:nvSpPr>
        <p:spPr>
          <a:xfrm>
            <a:off x="0" y="6655780"/>
            <a:ext cx="12191998" cy="20222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sz="180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7DA009C-4926-9E68-CFD2-D818EA10528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" y="836712"/>
            <a:ext cx="12191999" cy="58428"/>
          </a:xfrm>
          <a:prstGeom prst="rect">
            <a:avLst/>
          </a:prstGeom>
          <a:solidFill>
            <a:srgbClr val="D1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endParaRPr kumimoji="1" lang="zh-CN" altLang="en-US" sz="3200" b="1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393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794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86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0020-289C-B745-BFCF-4C350B75B66E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59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902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4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796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376" y="133414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A9A-D50B-A74B-BEAD-8B43A8BB68C4}" type="datetime1">
              <a:rPr lang="zh-CN" altLang="en-US" smtClean="0"/>
              <a:t>2024/10/5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image1.png" descr="http://upload.wikimedia.org/wikipedia/en/a/a6/Fudan_University.png">
            <a:extLst>
              <a:ext uri="{FF2B5EF4-FFF2-40B4-BE49-F238E27FC236}">
                <a16:creationId xmlns:a16="http://schemas.microsoft.com/office/drawing/2014/main" id="{483F2725-9E64-02D8-7687-133824AFB14B}"/>
              </a:ext>
            </a:extLst>
          </p:cNvPr>
          <p:cNvPicPr>
            <a:picLocks/>
          </p:cNvPicPr>
          <p:nvPr userDrawn="1"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11334632" y="6347826"/>
            <a:ext cx="450000" cy="4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5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http://cs.stanford.edu/people/karpathy/ilsvr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vdazzle.co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s://nicholas.carlini.com/code/audio_adversarial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6">
            <a:extLst>
              <a:ext uri="{FF2B5EF4-FFF2-40B4-BE49-F238E27FC236}">
                <a16:creationId xmlns:a16="http://schemas.microsoft.com/office/drawing/2014/main" id="{D39A8D9E-5CBB-2450-93AD-0FC0F691A3EE}"/>
              </a:ext>
            </a:extLst>
          </p:cNvPr>
          <p:cNvSpPr/>
          <p:nvPr/>
        </p:nvSpPr>
        <p:spPr>
          <a:xfrm>
            <a:off x="4799856" y="2784980"/>
            <a:ext cx="7393750" cy="1631323"/>
          </a:xfrm>
          <a:prstGeom prst="rect">
            <a:avLst/>
          </a:prstGeom>
          <a:solidFill>
            <a:srgbClr val="000000">
              <a:alpha val="675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highlight>
                <a:srgbClr val="808080"/>
              </a:highlight>
            </a:endParaRPr>
          </a:p>
        </p:txBody>
      </p:sp>
      <p:sp>
        <p:nvSpPr>
          <p:cNvPr id="3" name="Shape 117">
            <a:extLst>
              <a:ext uri="{FF2B5EF4-FFF2-40B4-BE49-F238E27FC236}">
                <a16:creationId xmlns:a16="http://schemas.microsoft.com/office/drawing/2014/main" id="{694C5F81-61B3-523F-D0AC-1BB12DA314C2}"/>
              </a:ext>
            </a:extLst>
          </p:cNvPr>
          <p:cNvSpPr txBox="1">
            <a:spLocks/>
          </p:cNvSpPr>
          <p:nvPr/>
        </p:nvSpPr>
        <p:spPr>
          <a:xfrm>
            <a:off x="5231904" y="2932131"/>
            <a:ext cx="6408710" cy="1411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30936">
              <a:lnSpc>
                <a:spcPct val="110000"/>
              </a:lnSpc>
              <a:defRPr sz="331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Adversarial</a:t>
            </a:r>
            <a:r>
              <a:rPr lang="zh-CN" altLang="en-US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36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Examples</a:t>
            </a:r>
            <a:endParaRPr lang="ja-JP" altLang="en-US" sz="36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Shape 115">
            <a:extLst>
              <a:ext uri="{FF2B5EF4-FFF2-40B4-BE49-F238E27FC236}">
                <a16:creationId xmlns:a16="http://schemas.microsoft.com/office/drawing/2014/main" id="{ED5D8177-2605-1447-4E45-E938C38A8449}"/>
              </a:ext>
            </a:extLst>
          </p:cNvPr>
          <p:cNvSpPr/>
          <p:nvPr/>
        </p:nvSpPr>
        <p:spPr>
          <a:xfrm>
            <a:off x="4798250" y="4526400"/>
            <a:ext cx="7393750" cy="821917"/>
          </a:xfrm>
          <a:prstGeom prst="rect">
            <a:avLst/>
          </a:prstGeom>
          <a:solidFill>
            <a:srgbClr val="C00000">
              <a:alpha val="795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satOff val="-18194"/>
                    <a:lumOff val="-11215"/>
                  </a:schemeClr>
                </a:solidFill>
              </a:defRPr>
            </a:pPr>
            <a:endParaRPr lang="en-HK" dirty="0"/>
          </a:p>
        </p:txBody>
      </p:sp>
      <p:sp>
        <p:nvSpPr>
          <p:cNvPr id="7" name="Shape 118">
            <a:extLst>
              <a:ext uri="{FF2B5EF4-FFF2-40B4-BE49-F238E27FC236}">
                <a16:creationId xmlns:a16="http://schemas.microsoft.com/office/drawing/2014/main" id="{450355B0-2B0A-4757-C445-DAB255E462FF}"/>
              </a:ext>
            </a:extLst>
          </p:cNvPr>
          <p:cNvSpPr txBox="1">
            <a:spLocks/>
          </p:cNvSpPr>
          <p:nvPr/>
        </p:nvSpPr>
        <p:spPr>
          <a:xfrm>
            <a:off x="5303912" y="4563454"/>
            <a:ext cx="6768752" cy="80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algn="l" defTabSz="621791">
              <a:lnSpc>
                <a:spcPct val="81000"/>
              </a:lnSpc>
              <a:spcBef>
                <a:spcPts val="600"/>
              </a:spcBef>
              <a:defRPr sz="1632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姜育刚，马兴军，吴祖煊 </a:t>
            </a:r>
            <a:endParaRPr lang="ja-JP" altLang="en-US" sz="2000" b="1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EC312B-34C1-BA8A-22B2-A60E7742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80" y="2783345"/>
            <a:ext cx="2889375" cy="27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54" y="153241"/>
            <a:ext cx="8786192" cy="572971"/>
          </a:xfrm>
        </p:spPr>
        <p:txBody>
          <a:bodyPr>
            <a:noAutofit/>
          </a:bodyPr>
          <a:lstStyle/>
          <a:p>
            <a:r>
              <a:rPr lang="en-US" altLang="ja-JP" dirty="0"/>
              <a:t>Large </a:t>
            </a:r>
            <a:r>
              <a:rPr lang="en-US" altLang="ja-JP" dirty="0" err="1"/>
              <a:t>Multimodel</a:t>
            </a:r>
            <a:r>
              <a:rPr lang="en-US" altLang="ja-JP" dirty="0"/>
              <a:t> Model: </a:t>
            </a:r>
            <a:r>
              <a:rPr lang="en-US" altLang="zh-CN" dirty="0"/>
              <a:t>GPT-4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74A9B2-E789-270F-54BE-27E7E47BA05D}"/>
              </a:ext>
            </a:extLst>
          </p:cNvPr>
          <p:cNvSpPr txBox="1"/>
          <p:nvPr/>
        </p:nvSpPr>
        <p:spPr>
          <a:xfrm>
            <a:off x="7968208" y="1518299"/>
            <a:ext cx="2880320" cy="424731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OpenAI</a:t>
            </a:r>
            <a:r>
              <a:rPr kumimoji="1" lang="zh-CN" altLang="en-US" dirty="0"/>
              <a:t>在</a:t>
            </a:r>
            <a:r>
              <a:rPr kumimoji="1" lang="en-US" altLang="zh-CN" dirty="0"/>
              <a:t>2023</a:t>
            </a:r>
            <a:r>
              <a:rPr kumimoji="1" lang="zh-CN" altLang="en-US" dirty="0"/>
              <a:t>年</a:t>
            </a:r>
            <a:r>
              <a:rPr kumimoji="1" lang="en-US" altLang="zh-CN" dirty="0"/>
              <a:t>3</a:t>
            </a:r>
            <a:r>
              <a:rPr kumimoji="1" lang="zh-CN" altLang="en-US" dirty="0"/>
              <a:t>月发布的多模态对话大模型，能够接受图像和文本输入，并输出文本，具有超出</a:t>
            </a:r>
            <a:r>
              <a:rPr kumimoji="1" lang="en-US" altLang="zh-CN" dirty="0" err="1"/>
              <a:t>ChatGPT</a:t>
            </a:r>
            <a:r>
              <a:rPr kumimoji="1" lang="zh-CN" altLang="en-US" dirty="0"/>
              <a:t>的图文理解能力、运算能力、代码生成能力、以及很多专业考试能力。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参数量：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基础模型：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GPT-4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/>
              <a:t>训练数据：</a:t>
            </a:r>
            <a:r>
              <a:rPr kumimoji="1" lang="en-US" altLang="zh-CN" dirty="0"/>
              <a:t> </a:t>
            </a:r>
            <a:r>
              <a:rPr kumimoji="1" lang="zh-CN" altLang="en-US" dirty="0"/>
              <a:t>在</a:t>
            </a:r>
            <a:r>
              <a:rPr kumimoji="1" lang="en-US" altLang="zh-CN" dirty="0"/>
              <a:t>GPT-3.5 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ChatGPT</a:t>
            </a:r>
            <a:r>
              <a:rPr kumimoji="1" lang="zh-CN" altLang="en-US" dirty="0"/>
              <a:t>基础之上增加了多模态数据、更多的人工标注数据等等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A496D8F-6051-DE68-2D93-FD44499E8AAF}"/>
              </a:ext>
            </a:extLst>
          </p:cNvPr>
          <p:cNvCxnSpPr/>
          <p:nvPr/>
        </p:nvCxnSpPr>
        <p:spPr>
          <a:xfrm>
            <a:off x="7968208" y="3645024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EA000175-207D-C02F-4728-E12D512C4E27}"/>
              </a:ext>
            </a:extLst>
          </p:cNvPr>
          <p:cNvCxnSpPr/>
          <p:nvPr/>
        </p:nvCxnSpPr>
        <p:spPr>
          <a:xfrm>
            <a:off x="9192344" y="4437112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05E1212-FC52-C086-B949-27F3A091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305341"/>
            <a:ext cx="5729172" cy="467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9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9A495-E401-0F62-C809-D4966E4E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Outperform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303EE-4C8E-84EC-41CB-0328F5C46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03" y="980728"/>
            <a:ext cx="9433048" cy="958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Image Recognition</a:t>
            </a:r>
          </a:p>
          <a:p>
            <a:pPr marL="0" indent="0">
              <a:buNone/>
            </a:pPr>
            <a:r>
              <a:rPr lang="en-US" sz="1800" i="1" dirty="0" err="1"/>
              <a:t>GoogLeNet</a:t>
            </a:r>
            <a:r>
              <a:rPr lang="en-US" sz="1800" b="1" dirty="0"/>
              <a:t>: </a:t>
            </a:r>
            <a:r>
              <a:rPr lang="en-US" sz="1800" dirty="0">
                <a:hlinkClick r:id="rId2"/>
              </a:rPr>
              <a:t>http://cs.stanford.edu/people/karpathy/ilsvrc/</a:t>
            </a:r>
            <a:endParaRPr lang="en-US" sz="1800" dirty="0"/>
          </a:p>
          <a:p>
            <a:pPr marL="0" indent="0">
              <a:buNone/>
            </a:pPr>
            <a:endParaRPr lang="en-US" sz="16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EAAEBE-4F39-D5B0-66C2-13023146F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2"/>
          <a:stretch/>
        </p:blipFill>
        <p:spPr bwMode="auto">
          <a:xfrm>
            <a:off x="1655528" y="1958956"/>
            <a:ext cx="2348915" cy="175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50D48B-EC47-0CB1-8B8D-1D557C50ED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06"/>
          <a:stretch/>
        </p:blipFill>
        <p:spPr>
          <a:xfrm>
            <a:off x="5048534" y="1933812"/>
            <a:ext cx="2329910" cy="1734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454DF2-8129-321F-2BDB-57B045D17F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05"/>
          <a:stretch/>
        </p:blipFill>
        <p:spPr>
          <a:xfrm>
            <a:off x="8263988" y="1899130"/>
            <a:ext cx="2380556" cy="1686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C7D52-4F0F-A997-7C2D-D1B67B23D1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9"/>
          <a:stretch/>
        </p:blipFill>
        <p:spPr>
          <a:xfrm>
            <a:off x="6919319" y="4145347"/>
            <a:ext cx="2337222" cy="1717729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C562283D-7986-F17A-E250-78AA71755E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15"/>
          <a:stretch/>
        </p:blipFill>
        <p:spPr>
          <a:xfrm>
            <a:off x="3215680" y="4184940"/>
            <a:ext cx="2327831" cy="1692332"/>
          </a:xfrm>
          <a:prstGeom prst="rect">
            <a:avLst/>
          </a:prstGeom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595C47D2-9A71-A55D-2727-4A26FF7F648C}"/>
              </a:ext>
            </a:extLst>
          </p:cNvPr>
          <p:cNvSpPr/>
          <p:nvPr/>
        </p:nvSpPr>
        <p:spPr>
          <a:xfrm>
            <a:off x="1571833" y="3746682"/>
            <a:ext cx="2591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/>
              <a:t>Labrapoodle</a:t>
            </a:r>
            <a:r>
              <a:rPr lang="en-US" sz="1600" dirty="0"/>
              <a:t> or Fried chicken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5328FF0-D9DC-24CC-27BD-A68665D04F94}"/>
              </a:ext>
            </a:extLst>
          </p:cNvPr>
          <p:cNvSpPr/>
          <p:nvPr/>
        </p:nvSpPr>
        <p:spPr>
          <a:xfrm>
            <a:off x="5200789" y="3675285"/>
            <a:ext cx="18149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Sheepdog or Mop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16A1437-F434-3C7F-F235-68B9F40EB40A}"/>
              </a:ext>
            </a:extLst>
          </p:cNvPr>
          <p:cNvSpPr/>
          <p:nvPr/>
        </p:nvSpPr>
        <p:spPr>
          <a:xfrm>
            <a:off x="8614549" y="3599142"/>
            <a:ext cx="1679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Barn owl or Apple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7F402805-D633-B873-719B-02EDF645F044}"/>
              </a:ext>
            </a:extLst>
          </p:cNvPr>
          <p:cNvSpPr/>
          <p:nvPr/>
        </p:nvSpPr>
        <p:spPr>
          <a:xfrm>
            <a:off x="6597944" y="5931091"/>
            <a:ext cx="29333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Raw chicken or Donald Trump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49EC7208-A37E-C3B3-6193-B2E0AE29BD35}"/>
              </a:ext>
            </a:extLst>
          </p:cNvPr>
          <p:cNvSpPr/>
          <p:nvPr/>
        </p:nvSpPr>
        <p:spPr>
          <a:xfrm>
            <a:off x="3271000" y="5896917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Parrot or Guacamole</a:t>
            </a:r>
          </a:p>
        </p:txBody>
      </p:sp>
    </p:spTree>
    <p:extLst>
      <p:ext uri="{BB962C8B-B14F-4D97-AF65-F5344CB8AC3E}">
        <p14:creationId xmlns:p14="http://schemas.microsoft.com/office/powerpoint/2010/main" val="324773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Vulnerabilities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DNNs</a:t>
            </a:r>
            <a:endParaRPr kumimoji="1" lang="zh-CN" altLang="en-US" dirty="0"/>
          </a:p>
        </p:txBody>
      </p:sp>
      <p:cxnSp>
        <p:nvCxnSpPr>
          <p:cNvPr id="4" name="Straight Arrow Connector 9">
            <a:extLst>
              <a:ext uri="{FF2B5EF4-FFF2-40B4-BE49-F238E27FC236}">
                <a16:creationId xmlns:a16="http://schemas.microsoft.com/office/drawing/2014/main" id="{7A340360-B6EB-71A8-6BE3-133DD1EC29FD}"/>
              </a:ext>
            </a:extLst>
          </p:cNvPr>
          <p:cNvCxnSpPr/>
          <p:nvPr/>
        </p:nvCxnSpPr>
        <p:spPr bwMode="auto">
          <a:xfrm>
            <a:off x="3578796" y="3105834"/>
            <a:ext cx="5364881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Image result for golden retriever">
            <a:extLst>
              <a:ext uri="{FF2B5EF4-FFF2-40B4-BE49-F238E27FC236}">
                <a16:creationId xmlns:a16="http://schemas.microsoft.com/office/drawing/2014/main" id="{4BC82431-6A4A-8741-A000-A091D75EC5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6" r="10625"/>
          <a:stretch/>
        </p:blipFill>
        <p:spPr bwMode="auto">
          <a:xfrm>
            <a:off x="2354660" y="1737682"/>
            <a:ext cx="1115839" cy="15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neural network">
            <a:extLst>
              <a:ext uri="{FF2B5EF4-FFF2-40B4-BE49-F238E27FC236}">
                <a16:creationId xmlns:a16="http://schemas.microsoft.com/office/drawing/2014/main" id="{4D9E8C3F-E89D-9B8F-F6C2-DF89DB3D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419350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B5E8132-AA19-30B2-E022-54C5CAD432DD}"/>
              </a:ext>
            </a:extLst>
          </p:cNvPr>
          <p:cNvSpPr txBox="1"/>
          <p:nvPr/>
        </p:nvSpPr>
        <p:spPr>
          <a:xfrm>
            <a:off x="9051974" y="2807821"/>
            <a:ext cx="203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Dog,</a:t>
            </a:r>
          </a:p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82% confidence</a:t>
            </a:r>
          </a:p>
        </p:txBody>
      </p:sp>
    </p:spTree>
    <p:extLst>
      <p:ext uri="{BB962C8B-B14F-4D97-AF65-F5344CB8AC3E}">
        <p14:creationId xmlns:p14="http://schemas.microsoft.com/office/powerpoint/2010/main" val="3024409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7">
            <a:extLst>
              <a:ext uri="{FF2B5EF4-FFF2-40B4-BE49-F238E27FC236}">
                <a16:creationId xmlns:a16="http://schemas.microsoft.com/office/drawing/2014/main" id="{4B20AF3B-01C5-A038-D57A-01A8BFB72AFA}"/>
              </a:ext>
            </a:extLst>
          </p:cNvPr>
          <p:cNvCxnSpPr/>
          <p:nvPr/>
        </p:nvCxnSpPr>
        <p:spPr bwMode="auto">
          <a:xfrm>
            <a:off x="3618343" y="3841036"/>
            <a:ext cx="5364881" cy="0"/>
          </a:xfrm>
          <a:prstGeom prst="straightConnector1">
            <a:avLst/>
          </a:prstGeom>
          <a:ln>
            <a:solidFill>
              <a:srgbClr val="B47C7C"/>
            </a:solidFill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74F75F7-60F1-A0E2-09FB-1F108BE4A8A5}"/>
              </a:ext>
            </a:extLst>
          </p:cNvPr>
          <p:cNvSpPr txBox="1"/>
          <p:nvPr/>
        </p:nvSpPr>
        <p:spPr>
          <a:xfrm>
            <a:off x="9055232" y="3554745"/>
            <a:ext cx="203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B47C7C"/>
                </a:solidFill>
              </a:rPr>
              <a:t>Ostrich,</a:t>
            </a:r>
          </a:p>
          <a:p>
            <a:pPr algn="ctr"/>
            <a:r>
              <a:rPr lang="en-US" sz="1800" b="1" dirty="0">
                <a:solidFill>
                  <a:srgbClr val="B47C7C"/>
                </a:solidFill>
              </a:rPr>
              <a:t>98% confidence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F0AD2E84-8E32-9C3E-C0EA-5372254EB538}"/>
              </a:ext>
            </a:extLst>
          </p:cNvPr>
          <p:cNvGrpSpPr/>
          <p:nvPr/>
        </p:nvGrpSpPr>
        <p:grpSpPr>
          <a:xfrm>
            <a:off x="2391454" y="3697020"/>
            <a:ext cx="1115839" cy="1599297"/>
            <a:chOff x="953518" y="3645024"/>
            <a:chExt cx="1115839" cy="1599297"/>
          </a:xfrm>
        </p:grpSpPr>
        <p:pic>
          <p:nvPicPr>
            <p:cNvPr id="10" name="Picture 2" descr="Image result for golden retriever">
              <a:extLst>
                <a:ext uri="{FF2B5EF4-FFF2-40B4-BE49-F238E27FC236}">
                  <a16:creationId xmlns:a16="http://schemas.microsoft.com/office/drawing/2014/main" id="{8EC3F306-2686-D193-7312-A46A12E719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6" r="10625"/>
            <a:stretch/>
          </p:blipFill>
          <p:spPr bwMode="auto">
            <a:xfrm>
              <a:off x="953518" y="3645024"/>
              <a:ext cx="1115839" cy="1599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45E8BFE6-0AEB-C3FB-E189-49696159CE1F}"/>
                </a:ext>
              </a:extLst>
            </p:cNvPr>
            <p:cNvSpPr/>
            <p:nvPr/>
          </p:nvSpPr>
          <p:spPr bwMode="auto">
            <a:xfrm>
              <a:off x="1820656" y="4293096"/>
              <a:ext cx="36000" cy="36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A2D84054-81EE-D5CE-01AA-C07CE94B6EA5}"/>
                </a:ext>
              </a:extLst>
            </p:cNvPr>
            <p:cNvSpPr/>
            <p:nvPr/>
          </p:nvSpPr>
          <p:spPr bwMode="auto">
            <a:xfrm>
              <a:off x="1028568" y="5049184"/>
              <a:ext cx="36000" cy="36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91186CC-0452-94F0-ADA9-5DAA438BC942}"/>
                </a:ext>
              </a:extLst>
            </p:cNvPr>
            <p:cNvSpPr/>
            <p:nvPr/>
          </p:nvSpPr>
          <p:spPr bwMode="auto">
            <a:xfrm>
              <a:off x="1100576" y="4005064"/>
              <a:ext cx="36000" cy="36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Vulnerabilities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DNNs</a:t>
            </a:r>
            <a:endParaRPr kumimoji="1" lang="zh-CN" altLang="en-US" dirty="0"/>
          </a:p>
        </p:txBody>
      </p:sp>
      <p:cxnSp>
        <p:nvCxnSpPr>
          <p:cNvPr id="4" name="Straight Arrow Connector 9">
            <a:extLst>
              <a:ext uri="{FF2B5EF4-FFF2-40B4-BE49-F238E27FC236}">
                <a16:creationId xmlns:a16="http://schemas.microsoft.com/office/drawing/2014/main" id="{7A340360-B6EB-71A8-6BE3-133DD1EC29FD}"/>
              </a:ext>
            </a:extLst>
          </p:cNvPr>
          <p:cNvCxnSpPr/>
          <p:nvPr/>
        </p:nvCxnSpPr>
        <p:spPr bwMode="auto">
          <a:xfrm>
            <a:off x="3578796" y="3105834"/>
            <a:ext cx="5364881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Image result for golden retriever">
            <a:extLst>
              <a:ext uri="{FF2B5EF4-FFF2-40B4-BE49-F238E27FC236}">
                <a16:creationId xmlns:a16="http://schemas.microsoft.com/office/drawing/2014/main" id="{4BC82431-6A4A-8741-A000-A091D75EC5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6" r="10625"/>
          <a:stretch/>
        </p:blipFill>
        <p:spPr bwMode="auto">
          <a:xfrm>
            <a:off x="2354660" y="1737682"/>
            <a:ext cx="1115839" cy="15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neural network">
            <a:extLst>
              <a:ext uri="{FF2B5EF4-FFF2-40B4-BE49-F238E27FC236}">
                <a16:creationId xmlns:a16="http://schemas.microsoft.com/office/drawing/2014/main" id="{4D9E8C3F-E89D-9B8F-F6C2-DF89DB3D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419350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B5E8132-AA19-30B2-E022-54C5CAD432DD}"/>
              </a:ext>
            </a:extLst>
          </p:cNvPr>
          <p:cNvSpPr txBox="1"/>
          <p:nvPr/>
        </p:nvSpPr>
        <p:spPr>
          <a:xfrm>
            <a:off x="9051974" y="2807821"/>
            <a:ext cx="203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Dog,</a:t>
            </a:r>
          </a:p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82% confidence</a:t>
            </a:r>
          </a:p>
        </p:txBody>
      </p:sp>
    </p:spTree>
    <p:extLst>
      <p:ext uri="{BB962C8B-B14F-4D97-AF65-F5344CB8AC3E}">
        <p14:creationId xmlns:p14="http://schemas.microsoft.com/office/powerpoint/2010/main" val="115534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B846DE-A05A-C0C2-A986-F82FD12C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6752"/>
            <a:ext cx="7772400" cy="29146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755CF5-8DDE-82F7-6B58-43305BAD0C33}"/>
              </a:ext>
            </a:extLst>
          </p:cNvPr>
          <p:cNvSpPr txBox="1"/>
          <p:nvPr/>
        </p:nvSpPr>
        <p:spPr>
          <a:xfrm>
            <a:off x="479376" y="6074132"/>
            <a:ext cx="993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C, Zaremba W,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Sutskever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I, et al. Intriguing properties of neural networks[J].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2014.</a:t>
            </a:r>
          </a:p>
          <a:p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Goodfellow I J,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Shlens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J,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C. Explaining and harnessing adversarial examples[J].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2015.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5BF8F6-0425-3BFB-0319-B8EC7B00D0D0}"/>
              </a:ext>
            </a:extLst>
          </p:cNvPr>
          <p:cNvSpPr txBox="1"/>
          <p:nvPr/>
        </p:nvSpPr>
        <p:spPr>
          <a:xfrm>
            <a:off x="3969648" y="4594203"/>
            <a:ext cx="425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Small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perturbations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can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fool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DNNs</a:t>
            </a:r>
            <a:endParaRPr kumimoji="1" lang="zh-CN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112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755CF5-8DDE-82F7-6B58-43305BAD0C33}"/>
              </a:ext>
            </a:extLst>
          </p:cNvPr>
          <p:cNvSpPr txBox="1"/>
          <p:nvPr/>
        </p:nvSpPr>
        <p:spPr>
          <a:xfrm>
            <a:off x="351082" y="6108184"/>
            <a:ext cx="993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C, Zaremba W,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Sutskever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I, et al. Intriguing properties of neural networks[J].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2014.</a:t>
            </a:r>
          </a:p>
          <a:p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Goodfellow I J,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Shlens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J,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C. Explaining and harnessing adversarial examples[J].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2015.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603A05EA-5E25-1EAF-6244-6B10CAC3B47C}"/>
                  </a:ext>
                </a:extLst>
              </p:cNvPr>
              <p:cNvSpPr/>
              <p:nvPr/>
            </p:nvSpPr>
            <p:spPr>
              <a:xfrm>
                <a:off x="3167065" y="2924234"/>
                <a:ext cx="6178423" cy="505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ubject</m:t>
                      </m:r>
                      <m:r>
                        <a:rPr lang="zh-CN" alt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AU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A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AU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AU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zh-CN" alt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zh-CN" alt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603A05EA-5E25-1EAF-6244-6B10CAC3B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065" y="2924234"/>
                <a:ext cx="6178423" cy="505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0C8F82E5-EBF4-C627-F405-552BAC197F8F}"/>
                  </a:ext>
                </a:extLst>
              </p:cNvPr>
              <p:cNvSpPr txBox="1"/>
              <p:nvPr/>
            </p:nvSpPr>
            <p:spPr>
              <a:xfrm>
                <a:off x="3150546" y="1556792"/>
                <a:ext cx="3341556" cy="788486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0C8F82E5-EBF4-C627-F405-552BAC197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546" y="1556792"/>
                <a:ext cx="3341556" cy="788486"/>
              </a:xfrm>
              <a:prstGeom prst="rect">
                <a:avLst/>
              </a:prstGeom>
              <a:blipFill>
                <a:blip r:embed="rId3"/>
                <a:stretch>
                  <a:fillRect l="-1509" t="-132308" r="-2264" b="-178462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92C0BC9A-CEEB-B629-E7AC-CA0A6E4D5806}"/>
              </a:ext>
            </a:extLst>
          </p:cNvPr>
          <p:cNvSpPr/>
          <p:nvPr/>
        </p:nvSpPr>
        <p:spPr>
          <a:xfrm>
            <a:off x="776536" y="1782099"/>
            <a:ext cx="1868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DNN</a:t>
            </a:r>
            <a:r>
              <a:rPr lang="zh-CN" altLang="en-US" sz="2000" dirty="0"/>
              <a:t> </a:t>
            </a:r>
            <a:r>
              <a:rPr lang="en-US" altLang="zh-CN" sz="2000" dirty="0"/>
              <a:t>Training: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37654402-2EF8-B538-6CC7-479A304634D9}"/>
              </a:ext>
            </a:extLst>
          </p:cNvPr>
          <p:cNvSpPr/>
          <p:nvPr/>
        </p:nvSpPr>
        <p:spPr>
          <a:xfrm>
            <a:off x="776536" y="2937679"/>
            <a:ext cx="2377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Adversarial</a:t>
            </a:r>
            <a:r>
              <a:rPr lang="zh-CN" altLang="en-US" sz="2000" dirty="0"/>
              <a:t> </a:t>
            </a:r>
            <a:r>
              <a:rPr lang="en-US" altLang="zh-CN" sz="2000" dirty="0"/>
              <a:t>Attack: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sp>
        <p:nvSpPr>
          <p:cNvPr id="10" name="Right Brace 5">
            <a:extLst>
              <a:ext uri="{FF2B5EF4-FFF2-40B4-BE49-F238E27FC236}">
                <a16:creationId xmlns:a16="http://schemas.microsoft.com/office/drawing/2014/main" id="{827C25B9-1216-314C-65BC-F502B638366B}"/>
              </a:ext>
            </a:extLst>
          </p:cNvPr>
          <p:cNvSpPr/>
          <p:nvPr/>
        </p:nvSpPr>
        <p:spPr bwMode="auto">
          <a:xfrm rot="5400000">
            <a:off x="6189631" y="2694661"/>
            <a:ext cx="306950" cy="2046944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1" name="Right Brace 13">
            <a:extLst>
              <a:ext uri="{FF2B5EF4-FFF2-40B4-BE49-F238E27FC236}">
                <a16:creationId xmlns:a16="http://schemas.microsoft.com/office/drawing/2014/main" id="{7FC4542C-E774-F0C4-8C20-5FBFBBBA10EA}"/>
              </a:ext>
            </a:extLst>
          </p:cNvPr>
          <p:cNvSpPr/>
          <p:nvPr/>
        </p:nvSpPr>
        <p:spPr bwMode="auto">
          <a:xfrm rot="5400000">
            <a:off x="4051585" y="2838677"/>
            <a:ext cx="306950" cy="1758912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2" name="Right Brace 14">
            <a:extLst>
              <a:ext uri="{FF2B5EF4-FFF2-40B4-BE49-F238E27FC236}">
                <a16:creationId xmlns:a16="http://schemas.microsoft.com/office/drawing/2014/main" id="{183539FD-CBE8-978D-FE9E-EE453D9D1529}"/>
              </a:ext>
            </a:extLst>
          </p:cNvPr>
          <p:cNvSpPr/>
          <p:nvPr/>
        </p:nvSpPr>
        <p:spPr bwMode="auto">
          <a:xfrm rot="5400000">
            <a:off x="8258096" y="3063948"/>
            <a:ext cx="226640" cy="1228063"/>
          </a:xfrm>
          <a:prstGeom prst="rightBrace">
            <a:avLst>
              <a:gd name="adj1" fmla="val 8333"/>
              <a:gd name="adj2" fmla="val 51241"/>
            </a:avLst>
          </a:prstGeom>
          <a:solidFill>
            <a:schemeClr val="bg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F6A90E17-64C9-72B8-020C-905DCE57C3A8}"/>
              </a:ext>
            </a:extLst>
          </p:cNvPr>
          <p:cNvSpPr txBox="1"/>
          <p:nvPr/>
        </p:nvSpPr>
        <p:spPr>
          <a:xfrm>
            <a:off x="3334360" y="392016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Misclassification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5">
                <a:extLst>
                  <a:ext uri="{FF2B5EF4-FFF2-40B4-BE49-F238E27FC236}">
                    <a16:creationId xmlns:a16="http://schemas.microsoft.com/office/drawing/2014/main" id="{6A4DD648-A510-A5B4-8BE7-361F1C41D156}"/>
                  </a:ext>
                </a:extLst>
              </p:cNvPr>
              <p:cNvSpPr txBox="1"/>
              <p:nvPr/>
            </p:nvSpPr>
            <p:spPr>
              <a:xfrm>
                <a:off x="5417211" y="3871608"/>
                <a:ext cx="2097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/>
                  <a:t>Small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change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4" name="TextBox 15">
                <a:extLst>
                  <a:ext uri="{FF2B5EF4-FFF2-40B4-BE49-F238E27FC236}">
                    <a16:creationId xmlns:a16="http://schemas.microsoft.com/office/drawing/2014/main" id="{6A4DD648-A510-A5B4-8BE7-361F1C41D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211" y="3871608"/>
                <a:ext cx="2097626" cy="369332"/>
              </a:xfrm>
              <a:prstGeom prst="rect">
                <a:avLst/>
              </a:prstGeom>
              <a:blipFill>
                <a:blip r:embed="rId4"/>
                <a:stretch>
                  <a:fillRect l="-2410"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6">
            <a:extLst>
              <a:ext uri="{FF2B5EF4-FFF2-40B4-BE49-F238E27FC236}">
                <a16:creationId xmlns:a16="http://schemas.microsoft.com/office/drawing/2014/main" id="{D2370B1D-C39D-EEFC-0AE6-311CA44647A6}"/>
              </a:ext>
            </a:extLst>
          </p:cNvPr>
          <p:cNvSpPr txBox="1"/>
          <p:nvPr/>
        </p:nvSpPr>
        <p:spPr>
          <a:xfrm>
            <a:off x="7728801" y="390835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attack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8">
                <a:extLst>
                  <a:ext uri="{FF2B5EF4-FFF2-40B4-BE49-F238E27FC236}">
                    <a16:creationId xmlns:a16="http://schemas.microsoft.com/office/drawing/2014/main" id="{2C1E83C6-F9FE-296F-53CD-5296D3E54D1C}"/>
                  </a:ext>
                </a:extLst>
              </p:cNvPr>
              <p:cNvSpPr txBox="1"/>
              <p:nvPr/>
            </p:nvSpPr>
            <p:spPr>
              <a:xfrm>
                <a:off x="789856" y="4725144"/>
                <a:ext cx="7299371" cy="529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Small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perturbation: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AU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zh-CN" alt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m:rPr>
                            <m:nor/>
                          </m:rPr>
                          <a:rPr lang="zh-CN" altLang="en-US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∞</m:t>
                        </m:r>
                      </m:sub>
                    </m:sSub>
                    <m:r>
                      <a:rPr lang="zh-CN" alt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example,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zh-CN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8">
                <a:extLst>
                  <a:ext uri="{FF2B5EF4-FFF2-40B4-BE49-F238E27FC236}">
                    <a16:creationId xmlns:a16="http://schemas.microsoft.com/office/drawing/2014/main" id="{2C1E83C6-F9FE-296F-53CD-5296D3E54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56" y="4725144"/>
                <a:ext cx="7299371" cy="529504"/>
              </a:xfrm>
              <a:prstGeom prst="rect">
                <a:avLst/>
              </a:prstGeom>
              <a:blipFill>
                <a:blip r:embed="rId5"/>
                <a:stretch>
                  <a:fillRect l="-870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684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endParaRPr kumimoji="1" lang="zh-CN" alt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EA880CE1-746F-D39C-2CB2-FEB03D23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46" y="1124744"/>
            <a:ext cx="7382507" cy="4894747"/>
          </a:xfrm>
          <a:prstGeom prst="rect">
            <a:avLst/>
          </a:prstGeom>
        </p:spPr>
      </p:pic>
      <p:sp>
        <p:nvSpPr>
          <p:cNvPr id="8" name="Oval 5">
            <a:extLst>
              <a:ext uri="{FF2B5EF4-FFF2-40B4-BE49-F238E27FC236}">
                <a16:creationId xmlns:a16="http://schemas.microsoft.com/office/drawing/2014/main" id="{863CC984-FC73-8740-A7E9-C450EAEEB3CD}"/>
              </a:ext>
            </a:extLst>
          </p:cNvPr>
          <p:cNvSpPr/>
          <p:nvPr/>
        </p:nvSpPr>
        <p:spPr bwMode="auto">
          <a:xfrm>
            <a:off x="4093683" y="3579231"/>
            <a:ext cx="576064" cy="522421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rPr>
              <a:t>1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2C85BEC5-C11E-2C72-0BD7-BA8FAADA6D6C}"/>
              </a:ext>
            </a:extLst>
          </p:cNvPr>
          <p:cNvSpPr/>
          <p:nvPr/>
        </p:nvSpPr>
        <p:spPr bwMode="auto">
          <a:xfrm>
            <a:off x="7032104" y="3933056"/>
            <a:ext cx="576064" cy="522421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rPr>
              <a:t>2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FB231326-B4F0-0A93-FDF6-2031264A2199}"/>
              </a:ext>
            </a:extLst>
          </p:cNvPr>
          <p:cNvSpPr/>
          <p:nvPr/>
        </p:nvSpPr>
        <p:spPr bwMode="auto">
          <a:xfrm>
            <a:off x="5087888" y="5733256"/>
            <a:ext cx="576064" cy="522421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rPr>
              <a:t>3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3349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Characteristics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5A0C6C-AF56-3073-7D9D-4A15FFD88E1A}"/>
              </a:ext>
            </a:extLst>
          </p:cNvPr>
          <p:cNvSpPr txBox="1"/>
          <p:nvPr/>
        </p:nvSpPr>
        <p:spPr>
          <a:xfrm>
            <a:off x="2809014" y="2060848"/>
            <a:ext cx="22312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Imperceptible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Hidden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Universal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61D2B4-A1F2-0527-7159-B67E7E091E07}"/>
              </a:ext>
            </a:extLst>
          </p:cNvPr>
          <p:cNvSpPr txBox="1"/>
          <p:nvPr/>
        </p:nvSpPr>
        <p:spPr>
          <a:xfrm>
            <a:off x="2135560" y="1268760"/>
            <a:ext cx="2904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Adversarial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Examples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08154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5827EB2-2AAF-C77B-3060-08D54647E164}"/>
              </a:ext>
            </a:extLst>
          </p:cNvPr>
          <p:cNvSpPr txBox="1"/>
          <p:nvPr/>
        </p:nvSpPr>
        <p:spPr>
          <a:xfrm>
            <a:off x="2072064" y="4277199"/>
            <a:ext cx="954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Perturbations are small, imperceptible to human eyes.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Adversarial examples</a:t>
            </a:r>
            <a:r>
              <a:rPr lang="en-AU" sz="2400" dirty="0"/>
              <a:t> are easy to generate and transfer across models.</a:t>
            </a:r>
          </a:p>
        </p:txBody>
      </p:sp>
      <p:pic>
        <p:nvPicPr>
          <p:cNvPr id="5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1D1009-D287-B01A-A2E9-ADE331BF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2" r="25319" b="34919"/>
          <a:stretch/>
        </p:blipFill>
        <p:spPr>
          <a:xfrm>
            <a:off x="4314729" y="1188624"/>
            <a:ext cx="4451543" cy="1781273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14A99618-83BD-9592-3C0D-F781A826F976}"/>
              </a:ext>
            </a:extLst>
          </p:cNvPr>
          <p:cNvSpPr/>
          <p:nvPr/>
        </p:nvSpPr>
        <p:spPr>
          <a:xfrm>
            <a:off x="317999" y="6285926"/>
            <a:ext cx="1058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Ma et al.,</a:t>
            </a:r>
            <a:r>
              <a:rPr lang="zh-CN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AU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“Understanding Adversarial Attacks on Deep Learning Based Medical Image Analysis Systems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”, Pattern</a:t>
            </a:r>
            <a:r>
              <a:rPr lang="zh-CN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Recognition,</a:t>
            </a:r>
            <a:r>
              <a:rPr lang="zh-CN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2021.</a:t>
            </a:r>
            <a:endParaRPr lang="en-AU" sz="14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D5965F99-8F3C-3619-9AE2-BE0A73FB1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77" t="65465" r="67016" b="7373"/>
          <a:stretch/>
        </p:blipFill>
        <p:spPr>
          <a:xfrm>
            <a:off x="2289010" y="1348211"/>
            <a:ext cx="1820338" cy="1762104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8C48D0E2-014F-EE2B-7D31-AAB5D76FC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66" t="65465" r="4989" b="7077"/>
          <a:stretch/>
        </p:blipFill>
        <p:spPr>
          <a:xfrm>
            <a:off x="9048328" y="1340768"/>
            <a:ext cx="1854847" cy="1781273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98B1F72C-DDB3-6F27-84D4-334972EF94AA}"/>
              </a:ext>
            </a:extLst>
          </p:cNvPr>
          <p:cNvSpPr txBox="1"/>
          <p:nvPr/>
        </p:nvSpPr>
        <p:spPr>
          <a:xfrm>
            <a:off x="2304819" y="3186506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Benign Nevus,</a:t>
            </a:r>
          </a:p>
          <a:p>
            <a:r>
              <a:rPr lang="en-US" sz="1800" dirty="0"/>
              <a:t>73% confidence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7F85CEC3-5FC8-A363-E1DB-C7598B3894D1}"/>
              </a:ext>
            </a:extLst>
          </p:cNvPr>
          <p:cNvSpPr txBox="1"/>
          <p:nvPr/>
        </p:nvSpPr>
        <p:spPr>
          <a:xfrm>
            <a:off x="6366672" y="318650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Adversarial noise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ED233DA-57A1-50F1-FC4F-BE09B6BF08F9}"/>
              </a:ext>
            </a:extLst>
          </p:cNvPr>
          <p:cNvSpPr txBox="1"/>
          <p:nvPr/>
        </p:nvSpPr>
        <p:spPr>
          <a:xfrm>
            <a:off x="9048328" y="3197071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Malignant Nevus,</a:t>
            </a:r>
          </a:p>
          <a:p>
            <a:r>
              <a:rPr lang="en-US" sz="1800" dirty="0"/>
              <a:t>89% confidence</a:t>
            </a:r>
          </a:p>
        </p:txBody>
      </p:sp>
    </p:spTree>
    <p:extLst>
      <p:ext uri="{BB962C8B-B14F-4D97-AF65-F5344CB8AC3E}">
        <p14:creationId xmlns:p14="http://schemas.microsoft.com/office/powerpoint/2010/main" val="370213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57E5EB-CFB6-2F92-C4CB-2A016830C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90" y="1226064"/>
            <a:ext cx="9468420" cy="5170488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</a:t>
            </a: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video frames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Correct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Adversarial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video: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8FFC19D-A87D-9BEE-B06D-C5A656823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34" b="50269"/>
          <a:stretch/>
        </p:blipFill>
        <p:spPr>
          <a:xfrm>
            <a:off x="6256442" y="1641176"/>
            <a:ext cx="4054234" cy="1568112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B4762E02-215F-7E0F-10BA-A6ACDFE70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3632" b="50247"/>
          <a:stretch/>
        </p:blipFill>
        <p:spPr>
          <a:xfrm>
            <a:off x="1784558" y="1641176"/>
            <a:ext cx="4151002" cy="1568112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F6147589-0A91-A4CA-DCE7-BE9A2A3C8F03}"/>
              </a:ext>
            </a:extLst>
          </p:cNvPr>
          <p:cNvSpPr/>
          <p:nvPr/>
        </p:nvSpPr>
        <p:spPr>
          <a:xfrm>
            <a:off x="479376" y="6264548"/>
            <a:ext cx="9151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Jiang</a:t>
            </a:r>
            <a:r>
              <a:rPr lang="en-AU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et al.,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AU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“Black-box Adversarial Attacks on Video Recognition Models”,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ACMMM,</a:t>
            </a:r>
            <a:r>
              <a:rPr lang="zh-CN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2019.</a:t>
            </a:r>
            <a:endParaRPr lang="en-AU" sz="140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lvetica" pitchFamily="2" charset="0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649F99D0-E8F4-5312-1099-D5454CC05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88" t="51819" r="54720" b="-53932"/>
          <a:stretch/>
        </p:blipFill>
        <p:spPr>
          <a:xfrm>
            <a:off x="1574065" y="4097560"/>
            <a:ext cx="4152901" cy="3219872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FB5414E9-A2E1-D67B-3CCC-76CE29F4B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34" t="50269"/>
          <a:stretch/>
        </p:blipFill>
        <p:spPr>
          <a:xfrm>
            <a:off x="6582772" y="4097560"/>
            <a:ext cx="4054234" cy="15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6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126">
            <a:extLst>
              <a:ext uri="{FF2B5EF4-FFF2-40B4-BE49-F238E27FC236}">
                <a16:creationId xmlns:a16="http://schemas.microsoft.com/office/drawing/2014/main" id="{C04A1839-7E13-2E31-2F62-5AFDCB9B177E}"/>
              </a:ext>
            </a:extLst>
          </p:cNvPr>
          <p:cNvSpPr/>
          <p:nvPr/>
        </p:nvSpPr>
        <p:spPr>
          <a:xfrm>
            <a:off x="1217050" y="1340768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Deep</a:t>
            </a:r>
            <a:r>
              <a:rPr lang="zh-CN" altLang="en-US" sz="3200" dirty="0"/>
              <a:t> </a:t>
            </a:r>
            <a:r>
              <a:rPr lang="en-US" altLang="zh-CN" sz="3200" dirty="0"/>
              <a:t>Neural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Networks</a:t>
            </a:r>
            <a:endParaRPr sz="3200" dirty="0"/>
          </a:p>
        </p:txBody>
      </p:sp>
      <p:sp>
        <p:nvSpPr>
          <p:cNvPr id="61" name="Shape 127">
            <a:extLst>
              <a:ext uri="{FF2B5EF4-FFF2-40B4-BE49-F238E27FC236}">
                <a16:creationId xmlns:a16="http://schemas.microsoft.com/office/drawing/2014/main" id="{E99BD656-E1C4-5753-E48B-AF3C1C0A64C2}"/>
              </a:ext>
            </a:extLst>
          </p:cNvPr>
          <p:cNvSpPr/>
          <p:nvPr/>
        </p:nvSpPr>
        <p:spPr>
          <a:xfrm>
            <a:off x="1217050" y="2132856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Explainable</a:t>
            </a:r>
            <a:r>
              <a:rPr lang="zh-CN" altLang="en-US" sz="3200" dirty="0"/>
              <a:t> </a:t>
            </a:r>
            <a:r>
              <a:rPr lang="en-US" altLang="zh-CN" sz="3200" dirty="0"/>
              <a:t>Machine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endParaRPr lang="zh-CN" altLang="en-US" sz="3200" dirty="0"/>
          </a:p>
        </p:txBody>
      </p:sp>
      <p:sp>
        <p:nvSpPr>
          <p:cNvPr id="2048" name="标题 2047">
            <a:extLst>
              <a:ext uri="{FF2B5EF4-FFF2-40B4-BE49-F238E27FC236}">
                <a16:creationId xmlns:a16="http://schemas.microsoft.com/office/drawing/2014/main" id="{2C956688-2D20-8472-F2FA-B0241DA2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9937104" cy="572971"/>
          </a:xfrm>
        </p:spPr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2057" name="Picture 22" descr="ai4 | The Reality Check">
            <a:extLst>
              <a:ext uri="{FF2B5EF4-FFF2-40B4-BE49-F238E27FC236}">
                <a16:creationId xmlns:a16="http://schemas.microsoft.com/office/drawing/2014/main" id="{F8554BD2-D082-A978-AC30-1340C036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662" y="2815685"/>
            <a:ext cx="3809338" cy="341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128">
            <a:extLst>
              <a:ext uri="{FF2B5EF4-FFF2-40B4-BE49-F238E27FC236}">
                <a16:creationId xmlns:a16="http://schemas.microsoft.com/office/drawing/2014/main" id="{1BA91F9E-D8D3-B51B-DB6A-68EA1BE0466C}"/>
              </a:ext>
            </a:extLst>
          </p:cNvPr>
          <p:cNvSpPr/>
          <p:nvPr/>
        </p:nvSpPr>
        <p:spPr>
          <a:xfrm>
            <a:off x="2071741" y="2805839"/>
            <a:ext cx="8048518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Principles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Methodologies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Learning</a:t>
            </a:r>
            <a:r>
              <a:rPr lang="zh-CN" altLang="en-US" sz="2800" dirty="0"/>
              <a:t> </a:t>
            </a:r>
            <a:r>
              <a:rPr lang="en-US" altLang="zh-CN" sz="2800" dirty="0"/>
              <a:t>Dynamics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Learned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Inference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Generalization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Robustness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Common</a:t>
            </a:r>
            <a:r>
              <a:rPr lang="zh-CN" altLang="en-US" sz="2800" dirty="0"/>
              <a:t> </a:t>
            </a:r>
            <a:r>
              <a:rPr lang="en-US" altLang="zh-CN" sz="2800" dirty="0"/>
              <a:t>Corruptions</a:t>
            </a:r>
          </a:p>
        </p:txBody>
      </p:sp>
    </p:spTree>
    <p:extLst>
      <p:ext uri="{BB962C8B-B14F-4D97-AF65-F5344CB8AC3E}">
        <p14:creationId xmlns:p14="http://schemas.microsoft.com/office/powerpoint/2010/main" val="3908864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pic>
        <p:nvPicPr>
          <p:cNvPr id="3" name="Picture 6" descr="Image result for adversarial example road sign">
            <a:extLst>
              <a:ext uri="{FF2B5EF4-FFF2-40B4-BE49-F238E27FC236}">
                <a16:creationId xmlns:a16="http://schemas.microsoft.com/office/drawing/2014/main" id="{C508A1DC-C671-9E01-F275-49F4C94AF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5667" y="2339147"/>
            <a:ext cx="6332421" cy="126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7AFA8718-14AE-C3B5-86E2-2C989D776BF3}"/>
              </a:ext>
            </a:extLst>
          </p:cNvPr>
          <p:cNvSpPr/>
          <p:nvPr/>
        </p:nvSpPr>
        <p:spPr>
          <a:xfrm>
            <a:off x="470000" y="6309320"/>
            <a:ext cx="8226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dirty="0" err="1"/>
              <a:t>Eykholt</a:t>
            </a:r>
            <a:r>
              <a:rPr lang="en-AU" altLang="zh-CN" sz="1400" dirty="0"/>
              <a:t>, Kevin, et al. “Robust physical-world attacks on deep learning visual classification.” </a:t>
            </a:r>
            <a:r>
              <a:rPr lang="en-AU" altLang="zh-CN" sz="1400" i="1" dirty="0"/>
              <a:t>CVPR</a:t>
            </a:r>
            <a:r>
              <a:rPr lang="en-US" altLang="zh-CN" sz="1400" i="1" dirty="0"/>
              <a:t>,</a:t>
            </a:r>
            <a:r>
              <a:rPr lang="en-AU" altLang="zh-CN" sz="1400" dirty="0"/>
              <a:t> 2018.</a:t>
            </a:r>
            <a:endParaRPr lang="en-AU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86C715-B9E1-964D-9356-51130FCA0E23}"/>
              </a:ext>
            </a:extLst>
          </p:cNvPr>
          <p:cNvSpPr txBox="1"/>
          <p:nvPr/>
        </p:nvSpPr>
        <p:spPr>
          <a:xfrm>
            <a:off x="1415480" y="1596589"/>
            <a:ext cx="418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Physical-world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attacks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against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traffic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signs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5DB7FD-1D9D-05D0-E5C7-463508F0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521194"/>
            <a:ext cx="4913404" cy="28441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FFB9A4-17BC-F49D-F05A-C38EAE4AF251}"/>
              </a:ext>
            </a:extLst>
          </p:cNvPr>
          <p:cNvSpPr txBox="1"/>
          <p:nvPr/>
        </p:nvSpPr>
        <p:spPr>
          <a:xfrm>
            <a:off x="8472264" y="4643844"/>
            <a:ext cx="287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Science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Museum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London</a:t>
            </a:r>
            <a:endParaRPr kumimoji="1"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2714A3-7304-882F-50F4-679756845D1C}"/>
              </a:ext>
            </a:extLst>
          </p:cNvPr>
          <p:cNvSpPr txBox="1"/>
          <p:nvPr/>
        </p:nvSpPr>
        <p:spPr>
          <a:xfrm>
            <a:off x="1420673" y="4095579"/>
            <a:ext cx="417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Stop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signs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recognized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as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45km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speed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limit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7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DF6D0859-7318-177F-7585-BB175F0E09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541" y="1713200"/>
            <a:ext cx="5170918" cy="29516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D6E5E58-D5D6-392D-3D75-FFF2C45B1ED0}"/>
              </a:ext>
            </a:extLst>
          </p:cNvPr>
          <p:cNvSpPr txBox="1"/>
          <p:nvPr/>
        </p:nvSpPr>
        <p:spPr>
          <a:xfrm>
            <a:off x="479376" y="6309320"/>
            <a:ext cx="5793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err="1"/>
              <a:t>Athalye</a:t>
            </a:r>
            <a:r>
              <a:rPr lang="en-AU" altLang="zh-CN" sz="1400" dirty="0"/>
              <a:t>, Anish, et al. "Synthesizing robust adversarial examples." </a:t>
            </a:r>
            <a:r>
              <a:rPr lang="en-AU" altLang="zh-CN" sz="1400" i="1" dirty="0"/>
              <a:t>ICML</a:t>
            </a:r>
            <a:r>
              <a:rPr lang="en-AU" altLang="zh-CN" sz="1400" dirty="0"/>
              <a:t>, 2018.</a:t>
            </a:r>
            <a:endParaRPr kumimoji="1"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D6BFDD-AD38-AC00-9E20-2E2B48ECD3D3}"/>
              </a:ext>
            </a:extLst>
          </p:cNvPr>
          <p:cNvSpPr txBox="1"/>
          <p:nvPr/>
        </p:nvSpPr>
        <p:spPr>
          <a:xfrm>
            <a:off x="3463260" y="5075892"/>
            <a:ext cx="526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3D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printed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turtle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recognized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as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rifle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from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any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angle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65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pic>
        <p:nvPicPr>
          <p:cNvPr id="3" name="Picture 2" descr="Adversarial Patches">
            <a:extLst>
              <a:ext uri="{FF2B5EF4-FFF2-40B4-BE49-F238E27FC236}">
                <a16:creationId xmlns:a16="http://schemas.microsoft.com/office/drawing/2014/main" id="{807BBF52-1BC9-0FC9-3B6B-C36E8E46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559" y="1628757"/>
            <a:ext cx="4150882" cy="306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4E9D34-7002-E487-EC85-E63967E2ED4C}"/>
              </a:ext>
            </a:extLst>
          </p:cNvPr>
          <p:cNvSpPr txBox="1"/>
          <p:nvPr/>
        </p:nvSpPr>
        <p:spPr>
          <a:xfrm>
            <a:off x="456804" y="6309320"/>
            <a:ext cx="609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Brown, Tom B., et al. "Adversarial patch." </a:t>
            </a:r>
            <a:r>
              <a:rPr lang="en-AU" altLang="zh-CN" sz="1400" i="1" dirty="0" err="1"/>
              <a:t>arXiv</a:t>
            </a:r>
            <a:r>
              <a:rPr lang="en-AU" altLang="zh-CN" sz="1400" i="1" dirty="0"/>
              <a:t> preprint arXiv:1712.09665</a:t>
            </a:r>
            <a:r>
              <a:rPr lang="en-AU" altLang="zh-CN" sz="1400" dirty="0"/>
              <a:t> (2017).</a:t>
            </a:r>
            <a:endParaRPr kumimoji="1"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DC1C0B-2414-9988-BF4C-4048DF652A1B}"/>
              </a:ext>
            </a:extLst>
          </p:cNvPr>
          <p:cNvSpPr txBox="1"/>
          <p:nvPr/>
        </p:nvSpPr>
        <p:spPr>
          <a:xfrm>
            <a:off x="2800322" y="5075892"/>
            <a:ext cx="663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Adversarial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patch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makes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people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invisible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to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object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detection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(YOLO)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07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B88DC4-45B9-07F9-CF4D-9CDAB8D1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71" y="1447487"/>
            <a:ext cx="3888432" cy="2954913"/>
          </a:xfrm>
          <a:prstGeom prst="rect">
            <a:avLst/>
          </a:prstGeom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9564C413-5DA1-E423-8F50-B992BE6B578D}"/>
              </a:ext>
            </a:extLst>
          </p:cNvPr>
          <p:cNvSpPr/>
          <p:nvPr/>
        </p:nvSpPr>
        <p:spPr>
          <a:xfrm>
            <a:off x="8376735" y="2276872"/>
            <a:ext cx="1777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https://cvdazzle.com/</a:t>
            </a:r>
            <a:endParaRPr lang="en-AU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D89E7E-B45D-1652-B130-6A9B7A9DCFE5}"/>
              </a:ext>
            </a:extLst>
          </p:cNvPr>
          <p:cNvSpPr txBox="1"/>
          <p:nvPr/>
        </p:nvSpPr>
        <p:spPr>
          <a:xfrm>
            <a:off x="4718630" y="4941168"/>
            <a:ext cx="348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Adversarial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attack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or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new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fashion?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886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533A2D-3FC2-B4F6-08FD-50A41574DAB7}"/>
              </a:ext>
            </a:extLst>
          </p:cNvPr>
          <p:cNvSpPr txBox="1"/>
          <p:nvPr/>
        </p:nvSpPr>
        <p:spPr>
          <a:xfrm>
            <a:off x="479376" y="6309320"/>
            <a:ext cx="698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Xu, </a:t>
            </a:r>
            <a:r>
              <a:rPr lang="en-AU" altLang="zh-CN" sz="1400" dirty="0" err="1"/>
              <a:t>Kaidi</a:t>
            </a:r>
            <a:r>
              <a:rPr lang="en-AU" altLang="zh-CN" sz="1400" dirty="0"/>
              <a:t>, et al. “Adversarial t-shirt! evading person detectors in a physical world.” ECCV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AU" altLang="zh-CN" sz="1400" dirty="0"/>
              <a:t>2020.</a:t>
            </a:r>
            <a:endParaRPr kumimoji="1"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5EB993-FAA6-AA61-35EB-A780E0652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10" y="1556792"/>
            <a:ext cx="5436779" cy="31336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EB8189F-4A98-EB69-9BDE-D417D37BCF1D}"/>
              </a:ext>
            </a:extLst>
          </p:cNvPr>
          <p:cNvSpPr txBox="1"/>
          <p:nvPr/>
        </p:nvSpPr>
        <p:spPr>
          <a:xfrm>
            <a:off x="3430479" y="5139398"/>
            <a:ext cx="538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Adversarial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t-shirt: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one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step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closer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to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real-world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attack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8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BDD5B7-7E6E-F6DE-50F0-07AD62DBCC5A}"/>
              </a:ext>
            </a:extLst>
          </p:cNvPr>
          <p:cNvSpPr txBox="1"/>
          <p:nvPr/>
        </p:nvSpPr>
        <p:spPr>
          <a:xfrm>
            <a:off x="479376" y="6291070"/>
            <a:ext cx="7411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Duan</a:t>
            </a:r>
            <a:r>
              <a:rPr lang="zh-CN" altLang="en-US" sz="1200" dirty="0"/>
              <a:t> </a:t>
            </a:r>
            <a:r>
              <a:rPr lang="en-AU" altLang="zh-CN" sz="1200" dirty="0"/>
              <a:t>et al. Adversarial Camouflage: Hiding Physical-World Attacks With</a:t>
            </a:r>
            <a:r>
              <a:rPr lang="zh-CN" altLang="en-US" sz="1200" dirty="0"/>
              <a:t> </a:t>
            </a:r>
            <a:r>
              <a:rPr lang="en-US" altLang="zh-CN" sz="1200" dirty="0"/>
              <a:t>Natural</a:t>
            </a:r>
            <a:r>
              <a:rPr lang="zh-CN" altLang="en-US" sz="1200" dirty="0"/>
              <a:t> </a:t>
            </a:r>
            <a:r>
              <a:rPr lang="en-US" altLang="zh-CN" sz="1200" dirty="0"/>
              <a:t>Styles.</a:t>
            </a:r>
            <a:r>
              <a:rPr lang="zh-CN" altLang="en-US" sz="1200" dirty="0"/>
              <a:t> </a:t>
            </a:r>
            <a:r>
              <a:rPr lang="en-US" altLang="zh-CN" sz="1200" dirty="0"/>
              <a:t>CVPR,</a:t>
            </a:r>
            <a:r>
              <a:rPr lang="zh-CN" altLang="en-US" sz="1200" dirty="0"/>
              <a:t> </a:t>
            </a:r>
            <a:r>
              <a:rPr lang="en-AU" altLang="zh-CN" sz="1200" dirty="0"/>
              <a:t>202</a:t>
            </a:r>
            <a:r>
              <a:rPr lang="en-US" altLang="zh-CN" sz="1200" dirty="0"/>
              <a:t>0</a:t>
            </a:r>
            <a:r>
              <a:rPr lang="en-AU" altLang="zh-CN" sz="1200" dirty="0"/>
              <a:t>.</a:t>
            </a:r>
            <a:endParaRPr kumimoji="1"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706F65-6FED-402C-CA0A-553ACA61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716777"/>
            <a:ext cx="1319831" cy="26073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0CADF3-1DF7-A5A4-DF92-6A5D5775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09" y="1716777"/>
            <a:ext cx="4481400" cy="27913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FD51CC3-5A0D-0D16-35E6-1696FCB5D1CC}"/>
              </a:ext>
            </a:extLst>
          </p:cNvPr>
          <p:cNvSpPr txBox="1"/>
          <p:nvPr/>
        </p:nvSpPr>
        <p:spPr>
          <a:xfrm>
            <a:off x="8069738" y="2214057"/>
            <a:ext cx="2599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bark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street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sign</a:t>
            </a:r>
            <a:endParaRPr kumimoji="1" lang="zh-CN" altLang="en-US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27FD60-416C-887E-92B9-07C27987AB8A}"/>
              </a:ext>
            </a:extLst>
          </p:cNvPr>
          <p:cNvSpPr txBox="1"/>
          <p:nvPr/>
        </p:nvSpPr>
        <p:spPr>
          <a:xfrm>
            <a:off x="8069738" y="3515525"/>
            <a:ext cx="3330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people+</a:t>
            </a:r>
            <a:r>
              <a:rPr kumimoji="1" lang="en-AU" altLang="zh-CN" sz="1600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pikachu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t-shirt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dog</a:t>
            </a:r>
            <a:endParaRPr kumimoji="1" lang="zh-CN" altLang="en-US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6EEC644-3394-8F29-33D5-954F336D5936}"/>
              </a:ext>
            </a:extLst>
          </p:cNvPr>
          <p:cNvCxnSpPr>
            <a:cxnSpLocks/>
          </p:cNvCxnSpPr>
          <p:nvPr/>
        </p:nvCxnSpPr>
        <p:spPr>
          <a:xfrm>
            <a:off x="6400936" y="1448743"/>
            <a:ext cx="0" cy="30594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230E752-A3D0-463E-1D5E-6E70A39F84B7}"/>
              </a:ext>
            </a:extLst>
          </p:cNvPr>
          <p:cNvSpPr txBox="1"/>
          <p:nvPr/>
        </p:nvSpPr>
        <p:spPr>
          <a:xfrm>
            <a:off x="3264872" y="4973106"/>
            <a:ext cx="5662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</a:rPr>
              <a:t>Camouflage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adversarial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patterns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into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realistic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styles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47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657AAF-0161-0601-6A02-52404E098631}"/>
              </a:ext>
            </a:extLst>
          </p:cNvPr>
          <p:cNvSpPr txBox="1"/>
          <p:nvPr/>
        </p:nvSpPr>
        <p:spPr>
          <a:xfrm>
            <a:off x="479376" y="6289575"/>
            <a:ext cx="7904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/>
              <a:t>Duan, </a:t>
            </a:r>
            <a:r>
              <a:rPr lang="en-AU" altLang="zh-CN" sz="1400" dirty="0" err="1"/>
              <a:t>Ranjie</a:t>
            </a:r>
            <a:r>
              <a:rPr lang="en-AU" altLang="zh-CN" sz="1400" dirty="0"/>
              <a:t>, et al. "Adversarial laser beam: Effective physical-world attack to </a:t>
            </a:r>
            <a:r>
              <a:rPr lang="en-AU" altLang="zh-CN" sz="1400" dirty="0" err="1"/>
              <a:t>dnns</a:t>
            </a:r>
            <a:r>
              <a:rPr lang="en-AU" altLang="zh-CN" sz="1400" dirty="0"/>
              <a:t> in a blink." </a:t>
            </a:r>
            <a:r>
              <a:rPr lang="en-US" altLang="zh-CN" sz="1400" i="1" dirty="0"/>
              <a:t>CVPR,</a:t>
            </a:r>
            <a:r>
              <a:rPr lang="en-AU" altLang="zh-CN" sz="1400" dirty="0"/>
              <a:t> 202</a:t>
            </a:r>
            <a:r>
              <a:rPr lang="en-US" altLang="zh-CN" sz="1400" dirty="0"/>
              <a:t>1</a:t>
            </a:r>
            <a:endParaRPr kumimoji="1"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4E82AC-7E4C-EA56-A7A1-744C4A60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608" y="2039038"/>
            <a:ext cx="3075920" cy="20357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059CFE-05B2-B054-2937-7F5AAC546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515090"/>
            <a:ext cx="5544616" cy="32852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0FC0EF-290D-42A9-D025-7E61A2454CED}"/>
              </a:ext>
            </a:extLst>
          </p:cNvPr>
          <p:cNvSpPr txBox="1"/>
          <p:nvPr/>
        </p:nvSpPr>
        <p:spPr>
          <a:xfrm>
            <a:off x="3439086" y="5117122"/>
            <a:ext cx="5313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</a:rPr>
              <a:t>Night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scene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adversarial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attack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with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laser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pointer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98BA95-9444-4E7A-E82B-A1A86131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347" y="1340768"/>
            <a:ext cx="6505305" cy="3315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8116B54-6451-2FD5-85EE-F2A49B0071DE}"/>
              </a:ext>
            </a:extLst>
          </p:cNvPr>
          <p:cNvSpPr txBox="1"/>
          <p:nvPr/>
        </p:nvSpPr>
        <p:spPr>
          <a:xfrm>
            <a:off x="623392" y="609329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/>
              <a:t>Cao, Yulong, et al. "Invisible for both camera and lidar: Security of multi-sensor fusion based perception in autonomous driving under physical-world attacks." </a:t>
            </a:r>
            <a:r>
              <a:rPr lang="en-AU" altLang="zh-CN" sz="1400" i="1" dirty="0"/>
              <a:t>S</a:t>
            </a:r>
            <a:r>
              <a:rPr lang="en-US" altLang="zh-CN" sz="1400" i="1" dirty="0"/>
              <a:t>&amp;</a:t>
            </a:r>
            <a:r>
              <a:rPr lang="en-AU" altLang="zh-CN" sz="1400" i="1" dirty="0"/>
              <a:t>P</a:t>
            </a:r>
            <a:r>
              <a:rPr lang="en-AU" altLang="zh-CN" sz="1400" dirty="0"/>
              <a:t>, 2021.</a:t>
            </a:r>
            <a:endParaRPr kumimoji="1"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714E17-B489-F198-6CBE-D002115B1959}"/>
              </a:ext>
            </a:extLst>
          </p:cNvPr>
          <p:cNvSpPr txBox="1"/>
          <p:nvPr/>
        </p:nvSpPr>
        <p:spPr>
          <a:xfrm>
            <a:off x="3302285" y="4971847"/>
            <a:ext cx="558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Attacking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both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camera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and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lidar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using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adversarial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objects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94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876EB7-B804-D5B2-CFBB-1096A0AACEF6}"/>
              </a:ext>
            </a:extLst>
          </p:cNvPr>
          <p:cNvSpPr/>
          <p:nvPr/>
        </p:nvSpPr>
        <p:spPr>
          <a:xfrm>
            <a:off x="479376" y="5733256"/>
            <a:ext cx="11280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200" dirty="0" err="1"/>
              <a:t>Carlini</a:t>
            </a:r>
            <a:r>
              <a:rPr lang="en-AU" altLang="zh-CN" sz="1200" dirty="0"/>
              <a:t>, Nicholas, and David Wagner. “Audio adversarial examples: Targeted attacks on speech-to-text.” </a:t>
            </a:r>
            <a:r>
              <a:rPr lang="en-US" altLang="zh-CN" sz="1200" i="1" dirty="0"/>
              <a:t>S&amp;PW</a:t>
            </a:r>
            <a:r>
              <a:rPr lang="en-AU" altLang="zh-CN" sz="1200" dirty="0"/>
              <a:t>, 2018.</a:t>
            </a:r>
          </a:p>
          <a:p>
            <a:r>
              <a:rPr lang="en-AU" sz="1200" i="1" dirty="0">
                <a:hlinkClick r:id="rId2"/>
              </a:rPr>
              <a:t>https://nicholas.carlini.com/code/audio_adversarial_examples/</a:t>
            </a:r>
            <a:endParaRPr lang="en-AU" sz="1200" i="1" dirty="0"/>
          </a:p>
          <a:p>
            <a:r>
              <a:rPr lang="en-AU" altLang="zh-CN" sz="1200" b="0" i="0" dirty="0">
                <a:solidFill>
                  <a:srgbClr val="212529"/>
                </a:solidFill>
                <a:effectLst/>
                <a:latin typeface="-apple-system"/>
              </a:rPr>
              <a:t>Adversarial Music: Real world Audio Adversary against Wake-word Detection System</a:t>
            </a:r>
          </a:p>
          <a:p>
            <a:r>
              <a:rPr lang="en-AU" sz="1200" i="1" dirty="0"/>
              <a:t>https://</a:t>
            </a:r>
            <a:r>
              <a:rPr lang="en-AU" sz="1200" i="1" dirty="0" err="1"/>
              <a:t>www.youtube.com</a:t>
            </a:r>
            <a:r>
              <a:rPr lang="en-AU" sz="1200" i="1" dirty="0"/>
              <a:t>/</a:t>
            </a:r>
            <a:r>
              <a:rPr lang="en-AU" sz="1200" i="1" dirty="0" err="1"/>
              <a:t>watch?v</a:t>
            </a:r>
            <a:r>
              <a:rPr lang="en-AU" sz="1200" i="1" dirty="0"/>
              <a:t>=r4XXGDVs0f8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6561A7C-0CE7-FB81-0255-0CF4125BD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532733"/>
            <a:ext cx="4104456" cy="29353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2F57F3-CF3E-A02B-AF22-7AC0605E6054}"/>
              </a:ext>
            </a:extLst>
          </p:cNvPr>
          <p:cNvSpPr txBox="1"/>
          <p:nvPr/>
        </p:nvSpPr>
        <p:spPr>
          <a:xfrm>
            <a:off x="4511824" y="5003884"/>
            <a:ext cx="473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Attacking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speech/command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recognition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models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8ED83B-78BA-3B42-BC07-350F92F4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567" y="1536962"/>
            <a:ext cx="4988002" cy="26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66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48807A-2739-A2FF-5BEF-3D71540EE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1268760"/>
            <a:ext cx="7101315" cy="3877866"/>
          </a:xfrm>
        </p:spPr>
        <p:txBody>
          <a:bodyPr>
            <a:normAutofit/>
          </a:bodyPr>
          <a:lstStyle/>
          <a:p>
            <a:endParaRPr lang="en-AU" kern="1200" dirty="0">
              <a:solidFill>
                <a:schemeClr val="tx1"/>
              </a:solidFill>
              <a:latin typeface="Arial" charset="0"/>
              <a:ea typeface="ＭＳ Ｐゴシック" pitchFamily="48" charset="-128"/>
            </a:endParaRPr>
          </a:p>
          <a:p>
            <a:r>
              <a:rPr lang="en-AU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48" charset="-128"/>
                <a:cs typeface="Times New Roman" panose="02020603050405020304" pitchFamily="18" charset="0"/>
              </a:rPr>
              <a:t>Q&amp;A Adversaries</a:t>
            </a:r>
          </a:p>
          <a:p>
            <a:endParaRPr lang="en-AU" kern="1200" dirty="0">
              <a:solidFill>
                <a:schemeClr val="tx1"/>
              </a:solidFill>
              <a:latin typeface="Arial" charset="0"/>
              <a:ea typeface="ＭＳ Ｐゴシック" pitchFamily="48" charset="-128"/>
            </a:endParaRPr>
          </a:p>
          <a:p>
            <a:endParaRPr lang="en-AU" kern="1200" dirty="0">
              <a:solidFill>
                <a:schemeClr val="tx1"/>
              </a:solidFill>
              <a:latin typeface="Arial" charset="0"/>
              <a:ea typeface="ＭＳ Ｐゴシック" pitchFamily="48" charset="-128"/>
            </a:endParaRPr>
          </a:p>
          <a:p>
            <a:endParaRPr lang="en-AU" kern="1200" dirty="0">
              <a:solidFill>
                <a:schemeClr val="tx1"/>
              </a:solidFill>
              <a:latin typeface="Arial" charset="0"/>
              <a:ea typeface="ＭＳ Ｐゴシック" pitchFamily="48" charset="-128"/>
            </a:endParaRPr>
          </a:p>
          <a:p>
            <a:endParaRPr lang="en-AU" kern="1200" dirty="0">
              <a:solidFill>
                <a:schemeClr val="tx1"/>
              </a:solidFill>
              <a:latin typeface="Arial" charset="0"/>
              <a:ea typeface="ＭＳ Ｐゴシック" pitchFamily="48" charset="-128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E1D69E-2FE6-EEB2-376F-18598383AFED}"/>
              </a:ext>
            </a:extLst>
          </p:cNvPr>
          <p:cNvSpPr/>
          <p:nvPr/>
        </p:nvSpPr>
        <p:spPr>
          <a:xfrm>
            <a:off x="479376" y="6267516"/>
            <a:ext cx="7560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400" dirty="0"/>
              <a:t>Ribeiro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</a:t>
            </a:r>
            <a:r>
              <a:rPr lang="en-AU" altLang="zh-CN" sz="1400" dirty="0"/>
              <a:t>. “Semantically equivalent adversarial rules for debugging NLP models.” </a:t>
            </a:r>
            <a:r>
              <a:rPr lang="en-AU" altLang="zh-CN" sz="1400" i="1" dirty="0"/>
              <a:t>ACL</a:t>
            </a:r>
            <a:r>
              <a:rPr lang="en-US" altLang="zh-CN" sz="1400" i="1" dirty="0"/>
              <a:t>,</a:t>
            </a:r>
            <a:r>
              <a:rPr lang="zh-CN" altLang="en-US" sz="1400" i="1" dirty="0"/>
              <a:t> </a:t>
            </a:r>
            <a:r>
              <a:rPr lang="en-AU" altLang="zh-CN" sz="1400" dirty="0"/>
              <a:t>2018.</a:t>
            </a:r>
            <a:endParaRPr lang="en-AU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7370FBB-F020-01EA-2849-74B4D014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298" y="2697427"/>
            <a:ext cx="6790460" cy="10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72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712624" cy="572971"/>
          </a:xfrm>
        </p:spPr>
        <p:txBody>
          <a:bodyPr/>
          <a:lstStyle/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Week</a:t>
            </a:r>
            <a:endParaRPr kumimoji="1" lang="zh-CN" altLang="en-US" dirty="0"/>
          </a:p>
        </p:txBody>
      </p:sp>
      <p:sp>
        <p:nvSpPr>
          <p:cNvPr id="3" name="Shape 126">
            <a:extLst>
              <a:ext uri="{FF2B5EF4-FFF2-40B4-BE49-F238E27FC236}">
                <a16:creationId xmlns:a16="http://schemas.microsoft.com/office/drawing/2014/main" id="{A3980FCC-E5CD-B265-AB78-6FF3576164CA}"/>
              </a:ext>
            </a:extLst>
          </p:cNvPr>
          <p:cNvSpPr/>
          <p:nvPr/>
        </p:nvSpPr>
        <p:spPr>
          <a:xfrm>
            <a:off x="1217050" y="1340768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Examples</a:t>
            </a:r>
            <a:endParaRPr sz="3200" dirty="0"/>
          </a:p>
        </p:txBody>
      </p:sp>
      <p:sp>
        <p:nvSpPr>
          <p:cNvPr id="9" name="Shape 126">
            <a:extLst>
              <a:ext uri="{FF2B5EF4-FFF2-40B4-BE49-F238E27FC236}">
                <a16:creationId xmlns:a16="http://schemas.microsoft.com/office/drawing/2014/main" id="{84ECCEA2-39FD-8EE4-2515-13F14756E9CE}"/>
              </a:ext>
            </a:extLst>
          </p:cNvPr>
          <p:cNvSpPr/>
          <p:nvPr/>
        </p:nvSpPr>
        <p:spPr>
          <a:xfrm>
            <a:off x="1217050" y="2559926"/>
            <a:ext cx="80485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Attacks</a:t>
            </a:r>
            <a:endParaRPr sz="3200" dirty="0"/>
          </a:p>
        </p:txBody>
      </p:sp>
      <p:sp>
        <p:nvSpPr>
          <p:cNvPr id="10" name="Shape 126">
            <a:extLst>
              <a:ext uri="{FF2B5EF4-FFF2-40B4-BE49-F238E27FC236}">
                <a16:creationId xmlns:a16="http://schemas.microsoft.com/office/drawing/2014/main" id="{5EBA2980-3C9D-119C-A201-39551EA828F0}"/>
              </a:ext>
            </a:extLst>
          </p:cNvPr>
          <p:cNvSpPr/>
          <p:nvPr/>
        </p:nvSpPr>
        <p:spPr>
          <a:xfrm>
            <a:off x="1192933" y="3717032"/>
            <a:ext cx="862336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Vulnerability</a:t>
            </a:r>
            <a:r>
              <a:rPr lang="zh-CN" altLang="en-US" sz="3200" dirty="0"/>
              <a:t> </a:t>
            </a:r>
            <a:r>
              <a:rPr lang="en-US" altLang="zh-CN" sz="3200" dirty="0"/>
              <a:t>Understanding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5082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Threats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Applications</a:t>
            </a:r>
            <a:endParaRPr kumimoji="1" lang="zh-CN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6F254F-CF2B-E1FA-7686-569E91570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268760"/>
            <a:ext cx="9468420" cy="525658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AU" sz="2000" b="1" dirty="0"/>
              <a:t>Transportation industry</a:t>
            </a:r>
          </a:p>
          <a:p>
            <a:pPr lvl="1">
              <a:spcBef>
                <a:spcPts val="1800"/>
              </a:spcBef>
            </a:pPr>
            <a:r>
              <a:rPr lang="en-AU" sz="1600" i="1" dirty="0"/>
              <a:t>Trick autonomous vehicles into misinterpreting stop signs or speed limit</a:t>
            </a:r>
            <a:endParaRPr lang="en-AU" sz="1600" b="1" dirty="0"/>
          </a:p>
          <a:p>
            <a:pPr>
              <a:spcBef>
                <a:spcPts val="1800"/>
              </a:spcBef>
            </a:pPr>
            <a:r>
              <a:rPr lang="en-AU" sz="2000" b="1" dirty="0"/>
              <a:t>Cybersecurity industry</a:t>
            </a:r>
          </a:p>
          <a:p>
            <a:pPr lvl="1">
              <a:spcBef>
                <a:spcPts val="1800"/>
              </a:spcBef>
            </a:pPr>
            <a:r>
              <a:rPr lang="en-AU" sz="1600" i="1" dirty="0"/>
              <a:t>Bypass AI-based malware detection tools</a:t>
            </a:r>
            <a:endParaRPr lang="en-AU" sz="1800" b="1" dirty="0"/>
          </a:p>
          <a:p>
            <a:pPr>
              <a:spcBef>
                <a:spcPts val="1800"/>
              </a:spcBef>
            </a:pPr>
            <a:r>
              <a:rPr lang="en-AU" sz="2000" b="1" dirty="0"/>
              <a:t>Medical industry</a:t>
            </a:r>
            <a:endParaRPr lang="en-AU" sz="2000" dirty="0"/>
          </a:p>
          <a:p>
            <a:pPr lvl="1">
              <a:spcBef>
                <a:spcPts val="1800"/>
              </a:spcBef>
            </a:pPr>
            <a:r>
              <a:rPr lang="en-AU" sz="1600" i="1" dirty="0"/>
              <a:t>Forge medical condition </a:t>
            </a:r>
            <a:endParaRPr lang="en-AU" sz="1600" b="1" dirty="0"/>
          </a:p>
          <a:p>
            <a:pPr>
              <a:spcBef>
                <a:spcPts val="1800"/>
              </a:spcBef>
            </a:pPr>
            <a:r>
              <a:rPr lang="en-AU" sz="2000" b="1" dirty="0"/>
              <a:t>Smart Home industry</a:t>
            </a:r>
            <a:endParaRPr lang="en-AU" sz="2000" dirty="0"/>
          </a:p>
          <a:p>
            <a:pPr lvl="1">
              <a:spcBef>
                <a:spcPts val="1800"/>
              </a:spcBef>
            </a:pPr>
            <a:r>
              <a:rPr lang="en-AU" sz="1600" i="1" dirty="0"/>
              <a:t>Fool voice commands</a:t>
            </a:r>
            <a:endParaRPr lang="en-AU" sz="1600" dirty="0"/>
          </a:p>
          <a:p>
            <a:pPr>
              <a:spcBef>
                <a:spcPts val="1800"/>
              </a:spcBef>
            </a:pPr>
            <a:r>
              <a:rPr lang="en-AU" sz="2000" b="1" dirty="0"/>
              <a:t>Financial Industry</a:t>
            </a:r>
            <a:endParaRPr lang="en-AU" sz="2000" dirty="0"/>
          </a:p>
          <a:p>
            <a:pPr lvl="1">
              <a:spcBef>
                <a:spcPts val="1800"/>
              </a:spcBef>
            </a:pPr>
            <a:r>
              <a:rPr lang="en-AU" sz="1600" i="1" dirty="0"/>
              <a:t>Trick anomaly and fraud detection engines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711722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Definition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Examples</a:t>
            </a:r>
            <a:endParaRPr kumimoji="1" lang="zh-CN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C243E4-E36B-1FC5-7865-2F491785A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28" y="1484784"/>
            <a:ext cx="8786192" cy="4248472"/>
          </a:xfrm>
        </p:spPr>
        <p:txBody>
          <a:bodyPr>
            <a:normAutofit/>
          </a:bodyPr>
          <a:lstStyle/>
          <a:p>
            <a:r>
              <a:rPr lang="en-US" sz="2000" dirty="0"/>
              <a:t>No </a:t>
            </a:r>
            <a:r>
              <a:rPr lang="en-AU" sz="2000" dirty="0"/>
              <a:t>standard community-accepted definition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AU" sz="2000" dirty="0"/>
              <a:t>“</a:t>
            </a:r>
            <a:r>
              <a:rPr lang="en-AU" sz="2000" i="1" dirty="0"/>
              <a:t>Adversarial examples are inputs to machine learning models that an attacker has intentionally designed to cause the model to make a mistake</a:t>
            </a:r>
            <a:r>
              <a:rPr lang="en-AU" sz="2000" dirty="0"/>
              <a:t>”</a:t>
            </a:r>
            <a:endParaRPr 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9C7708-3146-A16D-5B0B-37335A1E8E65}"/>
              </a:ext>
            </a:extLst>
          </p:cNvPr>
          <p:cNvSpPr txBox="1"/>
          <p:nvPr/>
        </p:nvSpPr>
        <p:spPr>
          <a:xfrm>
            <a:off x="165100" y="6235950"/>
            <a:ext cx="1202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/>
              <a:t>Goodfellow, Ian. “</a:t>
            </a:r>
            <a:r>
              <a:rPr lang="en-AU" altLang="zh-CN" sz="1400" dirty="0" err="1"/>
              <a:t>Defense</a:t>
            </a:r>
            <a:r>
              <a:rPr lang="en-AU" altLang="zh-CN" sz="1400" dirty="0"/>
              <a:t> against the dark arts: An overview of</a:t>
            </a:r>
            <a:r>
              <a:rPr lang="zh-CN" altLang="en-US" sz="1400" dirty="0"/>
              <a:t> </a:t>
            </a:r>
            <a:r>
              <a:rPr lang="en-AU" altLang="zh-CN" sz="1400" dirty="0"/>
              <a:t>adversarial example security research and future research</a:t>
            </a:r>
            <a:r>
              <a:rPr lang="zh-CN" altLang="en-US" sz="1400" dirty="0"/>
              <a:t> </a:t>
            </a:r>
            <a:r>
              <a:rPr lang="en-AU" altLang="zh-CN" sz="1400" dirty="0"/>
              <a:t>directions." </a:t>
            </a:r>
            <a:r>
              <a:rPr lang="en-AU" altLang="zh-CN" sz="1400" i="1" dirty="0"/>
              <a:t>arXiv:1806.04169</a:t>
            </a:r>
            <a:r>
              <a:rPr lang="en-AU" altLang="zh-CN" sz="1400" dirty="0"/>
              <a:t> (2018).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79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Taxonomy of Attacks</a:t>
            </a:r>
            <a:endParaRPr kumimoji="1" lang="zh-CN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878477-C305-F32C-315D-EBF794E9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160748"/>
            <a:ext cx="4734210" cy="4536504"/>
          </a:xfrm>
        </p:spPr>
        <p:txBody>
          <a:bodyPr>
            <a:normAutofit/>
          </a:bodyPr>
          <a:lstStyle/>
          <a:p>
            <a:pPr marL="306388" marR="0" lvl="0" indent="-306388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Pct val="120000"/>
              <a:buFont typeface="Arial" charset="0"/>
              <a:buChar char="•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Attack timing</a:t>
            </a:r>
          </a:p>
          <a:p>
            <a:pPr marL="846138" marR="0" lvl="1" indent="-309563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</a:rPr>
              <a:t>Poisoning attack</a:t>
            </a:r>
          </a:p>
          <a:p>
            <a:pPr marL="846138" marR="0" lvl="1" indent="-309563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</a:rPr>
              <a:t>Evasion attack</a:t>
            </a:r>
          </a:p>
          <a:p>
            <a:pPr marL="306388" marR="0" lvl="0" indent="-306388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Pct val="120000"/>
              <a:buFont typeface="Arial" charset="0"/>
              <a:buChar char="•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Attacker’s goal</a:t>
            </a:r>
          </a:p>
          <a:p>
            <a:pPr marL="846138" marR="0" lvl="1" indent="-309563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</a:rPr>
              <a:t>Targeted attack</a:t>
            </a:r>
          </a:p>
          <a:p>
            <a:pPr marL="846138" marR="0" lvl="1" indent="-309563" algn="l" defTabSz="914400" rtl="0" eaLnBrk="0" fontAlgn="base" latinLnBrk="0" hangingPunct="0">
              <a:lnSpc>
                <a:spcPct val="150000"/>
              </a:lnSpc>
              <a:spcBef>
                <a:spcPts val="1600"/>
              </a:spcBef>
              <a:spcAft>
                <a:spcPct val="0"/>
              </a:spcAft>
              <a:buClr>
                <a:srgbClr val="BBE0E3">
                  <a:lumMod val="50000"/>
                </a:srgbClr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</a:rPr>
              <a:t>Untargeted attack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12F01E-1714-C4B6-86B2-21EAC96D685F}"/>
              </a:ext>
            </a:extLst>
          </p:cNvPr>
          <p:cNvSpPr txBox="1">
            <a:spLocks/>
          </p:cNvSpPr>
          <p:nvPr/>
        </p:nvSpPr>
        <p:spPr bwMode="auto">
          <a:xfrm>
            <a:off x="5951984" y="1155068"/>
            <a:ext cx="473421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287" tIns="53643" rIns="107287" bIns="53643" numCol="1" anchor="t" anchorCtr="0" compatLnSpc="1">
            <a:prstTxWarp prst="textNoShape">
              <a:avLst/>
            </a:prstTxWarp>
            <a:noAutofit/>
          </a:bodyPr>
          <a:lstStyle>
            <a:lvl1pPr marL="306388" indent="-306388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Font typeface="Arial" charset="0"/>
              <a:buChar char="•"/>
              <a:defRPr sz="2200">
                <a:solidFill>
                  <a:srgbClr val="000000"/>
                </a:solidFill>
                <a:latin typeface="+mn-lt"/>
                <a:ea typeface="ＭＳ Ｐゴシック" charset="-128"/>
                <a:cs typeface="+mn-cs"/>
              </a:defRPr>
            </a:lvl1pPr>
            <a:lvl2pPr marL="846138" indent="-309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33985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8764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4130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950380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486813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4023246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559678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ts val="1600"/>
              </a:spcBef>
            </a:pPr>
            <a:r>
              <a:rPr lang="en-US" dirty="0"/>
              <a:t>Attacker’s knowledge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dirty="0"/>
              <a:t>Black-box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dirty="0"/>
              <a:t>White-box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dirty="0"/>
              <a:t>Gray-box</a:t>
            </a:r>
          </a:p>
          <a:p>
            <a:pPr>
              <a:lnSpc>
                <a:spcPct val="150000"/>
              </a:lnSpc>
              <a:spcBef>
                <a:spcPts val="1600"/>
              </a:spcBef>
            </a:pPr>
            <a:r>
              <a:rPr lang="en-US" kern="0" dirty="0"/>
              <a:t>Universality 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kern="0" dirty="0"/>
              <a:t>Individual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kern="0" dirty="0"/>
              <a:t>Universal</a:t>
            </a:r>
          </a:p>
          <a:p>
            <a:pPr>
              <a:spcBef>
                <a:spcPts val="0"/>
              </a:spcBef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20011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Timing</a:t>
            </a:r>
            <a:endParaRPr kumimoji="1" lang="zh-CN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152670-AB56-1210-77B5-3FF65A6F2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444023"/>
            <a:ext cx="7488832" cy="41893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Evasion (Causation) attack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AU" sz="1800" dirty="0"/>
              <a:t>Test time attack</a:t>
            </a:r>
          </a:p>
          <a:p>
            <a:pPr lvl="1">
              <a:lnSpc>
                <a:spcPct val="150000"/>
              </a:lnSpc>
            </a:pPr>
            <a:r>
              <a:rPr lang="en-AU" sz="1800" dirty="0"/>
              <a:t>Change input example</a:t>
            </a: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Poisoning attack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Training time attack</a:t>
            </a:r>
          </a:p>
          <a:p>
            <a:pPr lvl="1">
              <a:lnSpc>
                <a:spcPct val="150000"/>
              </a:lnSpc>
            </a:pPr>
            <a:r>
              <a:rPr lang="en-AU" sz="1800" dirty="0"/>
              <a:t>Change classification boundary 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B7CF0AE-80AF-3DDF-85A8-D684AD769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5" b="34397"/>
          <a:stretch/>
        </p:blipFill>
        <p:spPr bwMode="auto">
          <a:xfrm>
            <a:off x="7123714" y="3256654"/>
            <a:ext cx="3112982" cy="21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F01E867-BE45-6C73-F228-FAF23D212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42" b="34397"/>
          <a:stretch/>
        </p:blipFill>
        <p:spPr bwMode="auto">
          <a:xfrm>
            <a:off x="7464152" y="1039812"/>
            <a:ext cx="2551548" cy="18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410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Attacker's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  <a:endParaRPr kumimoji="1" lang="zh-CN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E22EBC-CD2C-265D-9FF7-5AB026129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147" y="1642341"/>
            <a:ext cx="5033503" cy="403244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000" b="1" dirty="0"/>
              <a:t>Targeted attack</a:t>
            </a:r>
          </a:p>
          <a:p>
            <a:pPr lvl="1">
              <a:spcBef>
                <a:spcPts val="1800"/>
              </a:spcBef>
            </a:pPr>
            <a:r>
              <a:rPr lang="en-AU" sz="1800" dirty="0"/>
              <a:t>Cause an input to be recognized as coming from a specific class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900" dirty="0"/>
          </a:p>
          <a:p>
            <a:pPr marL="0" indent="0">
              <a:spcBef>
                <a:spcPts val="1800"/>
              </a:spcBef>
              <a:buNone/>
            </a:pPr>
            <a:endParaRPr lang="en-US" sz="900" dirty="0"/>
          </a:p>
          <a:p>
            <a:pPr>
              <a:spcBef>
                <a:spcPts val="1800"/>
              </a:spcBef>
            </a:pPr>
            <a:r>
              <a:rPr lang="en-US" altLang="zh-CN" sz="2000" b="1" dirty="0"/>
              <a:t>Untargeted attack</a:t>
            </a:r>
          </a:p>
          <a:p>
            <a:pPr lvl="1">
              <a:spcBef>
                <a:spcPts val="1800"/>
              </a:spcBef>
            </a:pPr>
            <a:r>
              <a:rPr lang="en-AU" altLang="zh-CN" sz="1800" dirty="0"/>
              <a:t>Cause an input to be recognized as any incorrect class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5" name="Straight Arrow Connector 3">
            <a:extLst>
              <a:ext uri="{FF2B5EF4-FFF2-40B4-BE49-F238E27FC236}">
                <a16:creationId xmlns:a16="http://schemas.microsoft.com/office/drawing/2014/main" id="{6EAFFB0E-1CFF-5CA1-5628-09B27DAB2382}"/>
              </a:ext>
            </a:extLst>
          </p:cNvPr>
          <p:cNvCxnSpPr>
            <a:cxnSpLocks/>
          </p:cNvCxnSpPr>
          <p:nvPr/>
        </p:nvCxnSpPr>
        <p:spPr bwMode="auto">
          <a:xfrm>
            <a:off x="7708933" y="2239839"/>
            <a:ext cx="154992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7F8D6AB6-29FB-2EE5-DA60-AEFAFFCED6BE}"/>
              </a:ext>
            </a:extLst>
          </p:cNvPr>
          <p:cNvSpPr txBox="1"/>
          <p:nvPr/>
        </p:nvSpPr>
        <p:spPr>
          <a:xfrm>
            <a:off x="9472593" y="1978229"/>
            <a:ext cx="105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Ostrich</a:t>
            </a:r>
            <a:r>
              <a:rPr lang="en-US" sz="2000" dirty="0"/>
              <a:t> 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1B17ED84-C4A7-AFC1-00EC-DDF1ADA9CBE6}"/>
              </a:ext>
            </a:extLst>
          </p:cNvPr>
          <p:cNvCxnSpPr/>
          <p:nvPr/>
        </p:nvCxnSpPr>
        <p:spPr bwMode="auto">
          <a:xfrm>
            <a:off x="7698494" y="4670634"/>
            <a:ext cx="154992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golden retriever">
            <a:extLst>
              <a:ext uri="{FF2B5EF4-FFF2-40B4-BE49-F238E27FC236}">
                <a16:creationId xmlns:a16="http://schemas.microsoft.com/office/drawing/2014/main" id="{5982D710-3685-47C2-D4FD-914562F5C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6" r="10625"/>
          <a:stretch/>
        </p:blipFill>
        <p:spPr bwMode="auto">
          <a:xfrm>
            <a:off x="6576383" y="3947180"/>
            <a:ext cx="936103" cy="13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DDAEA58-1E5F-F0C8-81BC-D2F1F021DD5C}"/>
              </a:ext>
            </a:extLst>
          </p:cNvPr>
          <p:cNvSpPr txBox="1"/>
          <p:nvPr/>
        </p:nvSpPr>
        <p:spPr>
          <a:xfrm>
            <a:off x="9428184" y="4331329"/>
            <a:ext cx="1549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Any class, except dog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10" name="Group 11">
            <a:extLst>
              <a:ext uri="{FF2B5EF4-FFF2-40B4-BE49-F238E27FC236}">
                <a16:creationId xmlns:a16="http://schemas.microsoft.com/office/drawing/2014/main" id="{99864E80-5779-1AF1-FC31-5CFC755A06C5}"/>
              </a:ext>
            </a:extLst>
          </p:cNvPr>
          <p:cNvGrpSpPr/>
          <p:nvPr/>
        </p:nvGrpSpPr>
        <p:grpSpPr>
          <a:xfrm>
            <a:off x="6559089" y="1568995"/>
            <a:ext cx="936104" cy="1341688"/>
            <a:chOff x="953518" y="3645024"/>
            <a:chExt cx="1115839" cy="1599297"/>
          </a:xfrm>
        </p:grpSpPr>
        <p:pic>
          <p:nvPicPr>
            <p:cNvPr id="11" name="Picture 2" descr="Image result for golden retriever">
              <a:extLst>
                <a:ext uri="{FF2B5EF4-FFF2-40B4-BE49-F238E27FC236}">
                  <a16:creationId xmlns:a16="http://schemas.microsoft.com/office/drawing/2014/main" id="{1AC941EC-221C-61E8-2906-61C5532302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6" r="10625"/>
            <a:stretch/>
          </p:blipFill>
          <p:spPr bwMode="auto">
            <a:xfrm>
              <a:off x="953518" y="3645024"/>
              <a:ext cx="1115839" cy="1599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FC9DC615-B714-D90B-0625-137B6540A8FB}"/>
                </a:ext>
              </a:extLst>
            </p:cNvPr>
            <p:cNvSpPr/>
            <p:nvPr/>
          </p:nvSpPr>
          <p:spPr bwMode="auto">
            <a:xfrm>
              <a:off x="1820656" y="4293096"/>
              <a:ext cx="36000" cy="36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4C518B61-7D59-222F-3F09-E4A517AE7195}"/>
                </a:ext>
              </a:extLst>
            </p:cNvPr>
            <p:cNvSpPr/>
            <p:nvPr/>
          </p:nvSpPr>
          <p:spPr bwMode="auto">
            <a:xfrm>
              <a:off x="1028568" y="5049184"/>
              <a:ext cx="36000" cy="36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endParaRPr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4E9848D8-0CA3-64E6-A462-298A618B8B35}"/>
                </a:ext>
              </a:extLst>
            </p:cNvPr>
            <p:cNvSpPr/>
            <p:nvPr/>
          </p:nvSpPr>
          <p:spPr bwMode="auto">
            <a:xfrm>
              <a:off x="1100576" y="4005064"/>
              <a:ext cx="36000" cy="360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</a:endParaRPr>
            </a:p>
          </p:txBody>
        </p:sp>
      </p:grpSp>
      <p:sp>
        <p:nvSpPr>
          <p:cNvPr id="15" name="Rectangle 16">
            <a:extLst>
              <a:ext uri="{FF2B5EF4-FFF2-40B4-BE49-F238E27FC236}">
                <a16:creationId xmlns:a16="http://schemas.microsoft.com/office/drawing/2014/main" id="{F1D42694-8744-82D1-87B2-305B1AE55E07}"/>
              </a:ext>
            </a:extLst>
          </p:cNvPr>
          <p:cNvSpPr/>
          <p:nvPr/>
        </p:nvSpPr>
        <p:spPr bwMode="auto">
          <a:xfrm>
            <a:off x="7044332" y="4491843"/>
            <a:ext cx="30201" cy="30201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E0296C55-BE1E-03E0-27CB-CCF8E295C58C}"/>
              </a:ext>
            </a:extLst>
          </p:cNvPr>
          <p:cNvSpPr/>
          <p:nvPr/>
        </p:nvSpPr>
        <p:spPr bwMode="auto">
          <a:xfrm>
            <a:off x="6570477" y="4851883"/>
            <a:ext cx="30201" cy="30201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5048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Adversary's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Knowledge</a:t>
            </a:r>
            <a:endParaRPr kumimoji="1" lang="zh-CN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5A1201-3306-37A3-7F14-9F0F0FF1C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96" y="1196752"/>
            <a:ext cx="9468420" cy="51704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600"/>
              </a:spcBef>
            </a:pPr>
            <a:r>
              <a:rPr lang="en-US" sz="2000" b="1" dirty="0"/>
              <a:t>White-box attack</a:t>
            </a:r>
            <a:r>
              <a:rPr lang="en-US" sz="2000" dirty="0"/>
              <a:t>: 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sz="1800" dirty="0"/>
              <a:t>At</a:t>
            </a:r>
            <a:r>
              <a:rPr lang="en-AU" sz="1800" dirty="0"/>
              <a:t>tacker has full access to the model, including model type, model architecture, values of parameters and training weights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1600"/>
              </a:spcBef>
            </a:pPr>
            <a:r>
              <a:rPr lang="en-US" sz="2000" b="1" dirty="0"/>
              <a:t>Black-box attack</a:t>
            </a:r>
            <a:r>
              <a:rPr lang="en-US" sz="2000" dirty="0"/>
              <a:t>:</a:t>
            </a:r>
            <a:endParaRPr lang="en-AU" sz="2000" dirty="0"/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sz="1800" dirty="0"/>
              <a:t>Attacker has no knowledge about the model under attack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sz="1800" dirty="0"/>
              <a:t>Rely on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transferability</a:t>
            </a:r>
            <a:r>
              <a:rPr lang="en-US" sz="1800" dirty="0"/>
              <a:t> of adversarial examples</a:t>
            </a:r>
          </a:p>
          <a:p>
            <a:pPr>
              <a:lnSpc>
                <a:spcPct val="150000"/>
              </a:lnSpc>
              <a:spcBef>
                <a:spcPts val="1600"/>
              </a:spcBef>
            </a:pPr>
            <a:r>
              <a:rPr lang="en-US" sz="2000" b="1" dirty="0"/>
              <a:t>Gray-box attack </a:t>
            </a:r>
            <a:r>
              <a:rPr lang="en-US" sz="2000" dirty="0"/>
              <a:t>(Semi-black-box attack)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en-US" sz="1600" dirty="0"/>
              <a:t>Attacker</a:t>
            </a:r>
            <a:r>
              <a:rPr lang="zh-CN" altLang="en-US" sz="1600" dirty="0"/>
              <a:t> </a:t>
            </a:r>
            <a:r>
              <a:rPr lang="en-US" altLang="zh-CN" sz="1600" dirty="0"/>
              <a:t>may</a:t>
            </a:r>
            <a:r>
              <a:rPr lang="zh-CN" altLang="en-US" sz="1600" dirty="0"/>
              <a:t> </a:t>
            </a:r>
            <a:r>
              <a:rPr lang="en-US" altLang="zh-CN" sz="1600" dirty="0"/>
              <a:t>know</a:t>
            </a:r>
            <a:r>
              <a:rPr lang="zh-CN" altLang="en-US" sz="1600" dirty="0"/>
              <a:t> </a:t>
            </a:r>
            <a:r>
              <a:rPr lang="en-US" altLang="zh-CN" sz="1600" dirty="0"/>
              <a:t>some</a:t>
            </a:r>
            <a:r>
              <a:rPr lang="zh-CN" altLang="en-US" sz="1600" dirty="0"/>
              <a:t> </a:t>
            </a:r>
            <a:r>
              <a:rPr lang="en-US" altLang="zh-CN" sz="1600" dirty="0"/>
              <a:t>hyperparameters</a:t>
            </a:r>
            <a:r>
              <a:rPr lang="zh-CN" altLang="en-US" sz="1600" dirty="0"/>
              <a:t> </a:t>
            </a:r>
            <a:r>
              <a:rPr lang="en-US" altLang="zh-CN" sz="1600" dirty="0"/>
              <a:t>like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architecture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63969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Universality</a:t>
            </a:r>
            <a:endParaRPr kumimoji="1" lang="zh-CN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4D043E-1D8F-8E85-BF03-123A5F2D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556792"/>
            <a:ext cx="4734210" cy="419282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000" b="1" dirty="0"/>
              <a:t>Individual attack</a:t>
            </a:r>
          </a:p>
          <a:p>
            <a:pPr lvl="1">
              <a:spcBef>
                <a:spcPts val="1800"/>
              </a:spcBef>
            </a:pPr>
            <a:r>
              <a:rPr lang="en-US" sz="1800" dirty="0"/>
              <a:t>Generate different perturbations for each clean input</a:t>
            </a:r>
          </a:p>
          <a:p>
            <a:pPr lvl="1">
              <a:spcBef>
                <a:spcPts val="1800"/>
              </a:spcBef>
            </a:pPr>
            <a:endParaRPr lang="en-US" sz="1800" dirty="0"/>
          </a:p>
          <a:p>
            <a:pPr>
              <a:spcBef>
                <a:spcPts val="1800"/>
              </a:spcBef>
            </a:pPr>
            <a:r>
              <a:rPr lang="en-US" sz="2000" b="1" dirty="0"/>
              <a:t>Universal attack</a:t>
            </a:r>
          </a:p>
          <a:p>
            <a:pPr lvl="1">
              <a:spcBef>
                <a:spcPts val="1800"/>
              </a:spcBef>
            </a:pPr>
            <a:r>
              <a:rPr lang="en-US" sz="1800" dirty="0"/>
              <a:t>Only create a universal perturbation for the whole dataset. Make it easier to deploy adversary </a:t>
            </a:r>
            <a:r>
              <a:rPr lang="en-US" sz="1800" dirty="0">
                <a:solidFill>
                  <a:srgbClr val="000000"/>
                </a:solidFill>
                <a:cs typeface="+mn-cs"/>
              </a:rPr>
              <a:t>examples</a:t>
            </a:r>
            <a:r>
              <a:rPr lang="en-US" sz="1800" dirty="0"/>
              <a:t>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A5247-5906-A7B1-5A20-C03FF7FAC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" b="15145"/>
          <a:stretch/>
        </p:blipFill>
        <p:spPr>
          <a:xfrm>
            <a:off x="6528048" y="1196752"/>
            <a:ext cx="4913706" cy="4192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394D94-7937-AA7F-588E-008A157AE9B2}"/>
              </a:ext>
            </a:extLst>
          </p:cNvPr>
          <p:cNvSpPr txBox="1"/>
          <p:nvPr/>
        </p:nvSpPr>
        <p:spPr>
          <a:xfrm>
            <a:off x="767408" y="5879944"/>
            <a:ext cx="7338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Moosavi-Dezfooli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AU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Seyed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-Mohsen, et al. “Universal adversarial perturbations.”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</a:t>
            </a:r>
            <a:r>
              <a:rPr lang="zh-CN" alt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8159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305256" cy="572971"/>
          </a:xfrm>
        </p:spPr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Brief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311AE0B6-5331-673D-0DEE-1F39F8560E8E}"/>
              </a:ext>
            </a:extLst>
          </p:cNvPr>
          <p:cNvCxnSpPr/>
          <p:nvPr/>
        </p:nvCxnSpPr>
        <p:spPr>
          <a:xfrm>
            <a:off x="2056897" y="3197612"/>
            <a:ext cx="7855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69586E1B-4D56-4D89-4315-7EAE95709A8C}"/>
              </a:ext>
            </a:extLst>
          </p:cNvPr>
          <p:cNvSpPr>
            <a:spLocks noChangeAspect="1"/>
          </p:cNvSpPr>
          <p:nvPr/>
        </p:nvSpPr>
        <p:spPr>
          <a:xfrm>
            <a:off x="2186088" y="3130112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B128FD-4EFF-16F0-4519-2CD76D21BAF0}"/>
              </a:ext>
            </a:extLst>
          </p:cNvPr>
          <p:cNvSpPr txBox="1"/>
          <p:nvPr/>
        </p:nvSpPr>
        <p:spPr>
          <a:xfrm>
            <a:off x="479376" y="6239056"/>
            <a:ext cx="10132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400" dirty="0" err="1"/>
              <a:t>Biggio</a:t>
            </a:r>
            <a:r>
              <a:rPr kumimoji="1" lang="en-AU" altLang="zh-CN" sz="1400" dirty="0"/>
              <a:t> et al. “Evasion attacks against machine learning at test time.”</a:t>
            </a:r>
            <a:r>
              <a:rPr kumimoji="1" lang="en-US" altLang="zh-CN" sz="1400" dirty="0"/>
              <a:t>;</a:t>
            </a:r>
            <a:r>
              <a:rPr kumimoji="1" lang="zh-CN" altLang="en-US" sz="1400" dirty="0"/>
              <a:t> </a:t>
            </a:r>
            <a:r>
              <a:rPr kumimoji="1" lang="en-AU" altLang="zh-CN" sz="1400" dirty="0" err="1"/>
              <a:t>Szegedy</a:t>
            </a:r>
            <a:r>
              <a:rPr kumimoji="1" lang="en-AU" altLang="zh-CN" sz="1400" dirty="0"/>
              <a:t>, Christian, et al. "Intriguing properties of neural networks." </a:t>
            </a:r>
            <a:endParaRPr kumimoji="1" lang="zh-CN" altLang="en-US" sz="1400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D6AA0BD-C56D-EA1B-7EF9-04AA8943E387}"/>
              </a:ext>
            </a:extLst>
          </p:cNvPr>
          <p:cNvCxnSpPr>
            <a:endCxn id="5" idx="4"/>
          </p:cNvCxnSpPr>
          <p:nvPr/>
        </p:nvCxnSpPr>
        <p:spPr>
          <a:xfrm flipV="1">
            <a:off x="2253588" y="3265112"/>
            <a:ext cx="0" cy="346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858720F-8C49-6DDF-B7D7-A1C9271F8F75}"/>
              </a:ext>
            </a:extLst>
          </p:cNvPr>
          <p:cNvSpPr>
            <a:spLocks noChangeAspect="1"/>
          </p:cNvSpPr>
          <p:nvPr/>
        </p:nvSpPr>
        <p:spPr>
          <a:xfrm>
            <a:off x="2977282" y="3130112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533EC8-0767-D0E0-0A93-31BCF9DB6452}"/>
              </a:ext>
            </a:extLst>
          </p:cNvPr>
          <p:cNvSpPr txBox="1"/>
          <p:nvPr/>
        </p:nvSpPr>
        <p:spPr>
          <a:xfrm>
            <a:off x="2481437" y="1836105"/>
            <a:ext cx="112668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Goodfellow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等人提出快速单步攻击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FGSM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及对抗训练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16EBE9B-BE04-0621-A98D-0006E2D389DD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3044782" y="3036434"/>
            <a:ext cx="0" cy="93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8D744583-D922-2C62-DAA4-B163185EC093}"/>
              </a:ext>
            </a:extLst>
          </p:cNvPr>
          <p:cNvSpPr>
            <a:spLocks noChangeAspect="1"/>
          </p:cNvSpPr>
          <p:nvPr/>
        </p:nvSpPr>
        <p:spPr>
          <a:xfrm>
            <a:off x="3439718" y="3130112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0A0EAB-C828-CCBD-4A40-1547CDA5A648}"/>
              </a:ext>
            </a:extLst>
          </p:cNvPr>
          <p:cNvSpPr txBox="1"/>
          <p:nvPr/>
        </p:nvSpPr>
        <p:spPr>
          <a:xfrm>
            <a:off x="2977282" y="3611220"/>
            <a:ext cx="105987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年简单检测方法（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PCA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）和对抗训练方法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8F56361-A846-9D3B-D1C8-53A55463BF2D}"/>
              </a:ext>
            </a:extLst>
          </p:cNvPr>
          <p:cNvCxnSpPr>
            <a:stCxn id="12" idx="0"/>
            <a:endCxn id="11" idx="4"/>
          </p:cNvCxnSpPr>
          <p:nvPr/>
        </p:nvCxnSpPr>
        <p:spPr>
          <a:xfrm flipV="1">
            <a:off x="3507218" y="3265112"/>
            <a:ext cx="0" cy="346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B1D1D657-5467-06FE-0842-231AE656F134}"/>
              </a:ext>
            </a:extLst>
          </p:cNvPr>
          <p:cNvSpPr>
            <a:spLocks noChangeAspect="1"/>
          </p:cNvSpPr>
          <p:nvPr/>
        </p:nvSpPr>
        <p:spPr>
          <a:xfrm>
            <a:off x="4222006" y="3130112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708BDE-E4F8-7B67-1F3C-DAC945EFF8A6}"/>
              </a:ext>
            </a:extLst>
          </p:cNvPr>
          <p:cNvSpPr txBox="1"/>
          <p:nvPr/>
        </p:nvSpPr>
        <p:spPr>
          <a:xfrm>
            <a:off x="3726161" y="2066809"/>
            <a:ext cx="112668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年提出对抗训练的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min-max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优化框架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14F6B52-CAF5-2012-9EB8-891647E72730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4289506" y="2897806"/>
            <a:ext cx="0" cy="232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02943E73-B6D6-FD7D-B9A7-2914CEA9971A}"/>
              </a:ext>
            </a:extLst>
          </p:cNvPr>
          <p:cNvSpPr>
            <a:spLocks noChangeAspect="1"/>
          </p:cNvSpPr>
          <p:nvPr/>
        </p:nvSpPr>
        <p:spPr>
          <a:xfrm>
            <a:off x="4852850" y="3130112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4D902E-CB8B-7070-6E10-C023C212BDC4}"/>
              </a:ext>
            </a:extLst>
          </p:cNvPr>
          <p:cNvSpPr txBox="1"/>
          <p:nvPr/>
        </p:nvSpPr>
        <p:spPr>
          <a:xfrm>
            <a:off x="4390414" y="3611220"/>
            <a:ext cx="105987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年大量的对抗样本检测方法和攻击方法（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C&amp;W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）、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种检测方法被攻破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D4822C0-CB6F-4C5F-81A9-EC7011A159E0}"/>
              </a:ext>
            </a:extLst>
          </p:cNvPr>
          <p:cNvCxnSpPr>
            <a:stCxn id="18" idx="0"/>
            <a:endCxn id="17" idx="4"/>
          </p:cNvCxnSpPr>
          <p:nvPr/>
        </p:nvCxnSpPr>
        <p:spPr>
          <a:xfrm flipV="1">
            <a:off x="4920350" y="3265112"/>
            <a:ext cx="0" cy="346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A525884E-0509-FED6-9330-FF319838AA32}"/>
              </a:ext>
            </a:extLst>
          </p:cNvPr>
          <p:cNvSpPr>
            <a:spLocks noChangeAspect="1"/>
          </p:cNvSpPr>
          <p:nvPr/>
        </p:nvSpPr>
        <p:spPr>
          <a:xfrm>
            <a:off x="6527353" y="3130112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1ED71C-5EB2-3E13-9592-B98E3D7FABBC}"/>
              </a:ext>
            </a:extLst>
          </p:cNvPr>
          <p:cNvSpPr txBox="1"/>
          <p:nvPr/>
        </p:nvSpPr>
        <p:spPr>
          <a:xfrm>
            <a:off x="6064917" y="3611220"/>
            <a:ext cx="10598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TRADES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及大量其他对抗训练方法、第一篇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Science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文章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8E36ADE-5F2B-592F-F139-E850EC56C5EE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6594853" y="3265112"/>
            <a:ext cx="0" cy="346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C7FBD88F-1489-444D-A3D4-F8EC7ADC5EC6}"/>
              </a:ext>
            </a:extLst>
          </p:cNvPr>
          <p:cNvSpPr>
            <a:spLocks noChangeAspect="1"/>
          </p:cNvSpPr>
          <p:nvPr/>
        </p:nvSpPr>
        <p:spPr>
          <a:xfrm>
            <a:off x="5690101" y="3122455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17044FD-0A7F-E750-18CA-B7A35C8859D6}"/>
              </a:ext>
            </a:extLst>
          </p:cNvPr>
          <p:cNvSpPr txBox="1"/>
          <p:nvPr/>
        </p:nvSpPr>
        <p:spPr>
          <a:xfrm>
            <a:off x="5071387" y="1747923"/>
            <a:ext cx="13658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年物理世界攻击方法、检测方法升级、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PGD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攻击与对抗训练、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种防御方法被攻破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40D759C-84DE-5044-814D-F0475CBF7B4F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>
            <a:off x="5754327" y="2948252"/>
            <a:ext cx="3274" cy="174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343C711B-37D7-6B2E-861E-9FF79BA22439}"/>
              </a:ext>
            </a:extLst>
          </p:cNvPr>
          <p:cNvSpPr>
            <a:spLocks noChangeAspect="1"/>
          </p:cNvSpPr>
          <p:nvPr/>
        </p:nvSpPr>
        <p:spPr>
          <a:xfrm>
            <a:off x="7365412" y="3122455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4633A2C-5ADD-9486-33E7-8C189CE15F23}"/>
              </a:ext>
            </a:extLst>
          </p:cNvPr>
          <p:cNvSpPr txBox="1"/>
          <p:nvPr/>
        </p:nvSpPr>
        <p:spPr>
          <a:xfrm>
            <a:off x="6869567" y="1908747"/>
            <a:ext cx="112668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AutoAttack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攻击、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对抗训练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A9CD2C3-49D5-885C-AD3F-BD29E0DA8F34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>
            <a:off x="7432912" y="2739744"/>
            <a:ext cx="0" cy="3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85BF5F30-6305-CF40-2CD1-8D23576FFD78}"/>
              </a:ext>
            </a:extLst>
          </p:cNvPr>
          <p:cNvSpPr>
            <a:spLocks noChangeAspect="1"/>
          </p:cNvSpPr>
          <p:nvPr/>
        </p:nvSpPr>
        <p:spPr>
          <a:xfrm>
            <a:off x="8305684" y="3130112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80F11B-C69A-B45C-E87E-B204685C849A}"/>
              </a:ext>
            </a:extLst>
          </p:cNvPr>
          <p:cNvSpPr txBox="1"/>
          <p:nvPr/>
        </p:nvSpPr>
        <p:spPr>
          <a:xfrm>
            <a:off x="7843248" y="3611220"/>
            <a:ext cx="105987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年增大模型、增加数据的对抗训练、领域延伸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ACE545B-00AA-9348-48ED-A551757EFB09}"/>
              </a:ext>
            </a:extLst>
          </p:cNvPr>
          <p:cNvCxnSpPr>
            <a:stCxn id="30" idx="0"/>
            <a:endCxn id="29" idx="4"/>
          </p:cNvCxnSpPr>
          <p:nvPr/>
        </p:nvCxnSpPr>
        <p:spPr>
          <a:xfrm flipV="1">
            <a:off x="8373184" y="3265112"/>
            <a:ext cx="0" cy="346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DECE39CC-09FB-9FA3-F6B1-3446C14BC553}"/>
              </a:ext>
            </a:extLst>
          </p:cNvPr>
          <p:cNvSpPr>
            <a:spLocks noChangeAspect="1"/>
          </p:cNvSpPr>
          <p:nvPr/>
        </p:nvSpPr>
        <p:spPr>
          <a:xfrm>
            <a:off x="9177151" y="3130539"/>
            <a:ext cx="135000" cy="135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FDBC4DA-60DB-C2A1-9F42-B212AFB6328B}"/>
              </a:ext>
            </a:extLst>
          </p:cNvPr>
          <p:cNvSpPr txBox="1"/>
          <p:nvPr/>
        </p:nvSpPr>
        <p:spPr>
          <a:xfrm>
            <a:off x="8681307" y="1916832"/>
            <a:ext cx="112668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年尚未解决的问题，攻击越来越多，防御越来越难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C73ADA1-1641-8193-469B-67CF565C9362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 flipH="1">
            <a:off x="9244651" y="2747829"/>
            <a:ext cx="1" cy="382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C6E875D9-D155-7EEB-33F3-D25D6EC9C16F}"/>
              </a:ext>
            </a:extLst>
          </p:cNvPr>
          <p:cNvSpPr txBox="1"/>
          <p:nvPr/>
        </p:nvSpPr>
        <p:spPr>
          <a:xfrm>
            <a:off x="1740780" y="3611220"/>
            <a:ext cx="1059872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2013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AU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Biggio</a:t>
            </a:r>
            <a:r>
              <a:rPr kumimoji="1" lang="zh-CN" altLang="en-AU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等人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AU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zh-CN" altLang="en-AU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等人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发现对抗样本</a:t>
            </a:r>
          </a:p>
        </p:txBody>
      </p:sp>
    </p:spTree>
    <p:extLst>
      <p:ext uri="{BB962C8B-B14F-4D97-AF65-F5344CB8AC3E}">
        <p14:creationId xmlns:p14="http://schemas.microsoft.com/office/powerpoint/2010/main" val="4123590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White-box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Attacks</a:t>
            </a:r>
            <a:endParaRPr kumimoji="1" lang="zh-CN" altLang="en-US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CE5DBF9-DE3F-E5E8-6CC0-E283C3B70B69}"/>
              </a:ext>
            </a:extLst>
          </p:cNvPr>
          <p:cNvSpPr txBox="1"/>
          <p:nvPr/>
        </p:nvSpPr>
        <p:spPr>
          <a:xfrm>
            <a:off x="911424" y="1239334"/>
            <a:ext cx="8091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itchFamily="2" charset="2"/>
              <a:buChar char="p"/>
            </a:pPr>
            <a:r>
              <a:rPr lang="en-U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单步攻击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AU" sz="2000" dirty="0"/>
              <a:t>Fast Gradient Sign</a:t>
            </a:r>
            <a:r>
              <a:rPr lang="zh-CN" altLang="en-US" sz="2000" dirty="0"/>
              <a:t> </a:t>
            </a:r>
            <a:r>
              <a:rPr lang="en-AU" sz="2000" dirty="0"/>
              <a:t>Method (FGSM) </a:t>
            </a:r>
            <a:r>
              <a:rPr lang="zh-CN" altLang="en-US" sz="2000" dirty="0"/>
              <a:t> </a:t>
            </a:r>
            <a:r>
              <a:rPr lang="en-AU" sz="2000" dirty="0"/>
              <a:t>(</a:t>
            </a:r>
            <a:r>
              <a:rPr lang="en-AU" sz="2000" i="1" dirty="0"/>
              <a:t>Goodfellow et al. 2014</a:t>
            </a:r>
            <a:r>
              <a:rPr lang="en-AU" sz="2000" dirty="0"/>
              <a:t>):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08C49E4-E11F-03DD-77C4-A2CCECAA4187}"/>
              </a:ext>
            </a:extLst>
          </p:cNvPr>
          <p:cNvSpPr txBox="1"/>
          <p:nvPr/>
        </p:nvSpPr>
        <p:spPr>
          <a:xfrm>
            <a:off x="934084" y="2493311"/>
            <a:ext cx="806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itchFamily="2" charset="2"/>
              <a:buChar char="p"/>
            </a:pPr>
            <a:r>
              <a:rPr lang="en-AU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多步攻击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AU" sz="2000" dirty="0"/>
              <a:t>Iterative Method</a:t>
            </a:r>
            <a:r>
              <a:rPr lang="en-US" altLang="zh-CN" sz="2000" dirty="0"/>
              <a:t>s</a:t>
            </a:r>
            <a:r>
              <a:rPr lang="en-AU" sz="2000" dirty="0"/>
              <a:t> (BIM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PGD</a:t>
            </a:r>
            <a:r>
              <a:rPr lang="en-AU" sz="2000" dirty="0"/>
              <a:t>), </a:t>
            </a:r>
            <a:r>
              <a:rPr lang="da-DK" sz="2000" dirty="0"/>
              <a:t>(</a:t>
            </a:r>
            <a:r>
              <a:rPr lang="da-DK" i="1" dirty="0"/>
              <a:t>Kurakin et al. 2016</a:t>
            </a:r>
            <a:r>
              <a:rPr lang="en-US" altLang="zh-CN" i="1" dirty="0"/>
              <a:t>;</a:t>
            </a:r>
            <a:r>
              <a:rPr lang="zh-CN" altLang="en-US" i="1" dirty="0"/>
              <a:t> </a:t>
            </a:r>
            <a:r>
              <a:rPr lang="en-US" altLang="zh-CN" i="1" dirty="0" err="1"/>
              <a:t>Madry</a:t>
            </a:r>
            <a:r>
              <a:rPr lang="zh-CN" altLang="en-US" i="1" dirty="0"/>
              <a:t> </a:t>
            </a:r>
            <a:r>
              <a:rPr lang="en-US" altLang="zh-CN" i="1" dirty="0"/>
              <a:t>et</a:t>
            </a:r>
            <a:r>
              <a:rPr lang="zh-CN" altLang="en-US" i="1" dirty="0"/>
              <a:t> </a:t>
            </a:r>
            <a:r>
              <a:rPr lang="en-US" altLang="zh-CN" i="1" dirty="0"/>
              <a:t>al.</a:t>
            </a:r>
            <a:r>
              <a:rPr lang="zh-CN" altLang="en-US" i="1" dirty="0"/>
              <a:t> </a:t>
            </a:r>
            <a:r>
              <a:rPr lang="en-US" altLang="zh-CN" i="1" dirty="0"/>
              <a:t>2018</a:t>
            </a:r>
            <a:r>
              <a:rPr lang="da-DK" sz="2000" dirty="0"/>
              <a:t>):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DFBF293-E96C-CE26-74B0-C8DE3715C704}"/>
              </a:ext>
            </a:extLst>
          </p:cNvPr>
          <p:cNvSpPr txBox="1"/>
          <p:nvPr/>
        </p:nvSpPr>
        <p:spPr>
          <a:xfrm>
            <a:off x="2089145" y="3731898"/>
            <a:ext cx="652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Projected Gradient Descent</a:t>
            </a:r>
            <a:r>
              <a:rPr lang="zh-CN" altLang="en-US" i="1" dirty="0"/>
              <a:t> </a:t>
            </a:r>
            <a:r>
              <a:rPr lang="en-US" altLang="zh-CN" i="1" dirty="0"/>
              <a:t>(PGD):</a:t>
            </a:r>
            <a:r>
              <a:rPr lang="zh-CN" altLang="en-US" i="1" dirty="0"/>
              <a:t> </a:t>
            </a:r>
            <a:r>
              <a:rPr lang="en-US" altLang="zh-CN" i="1" dirty="0"/>
              <a:t>strongest</a:t>
            </a:r>
            <a:r>
              <a:rPr lang="zh-CN" altLang="en-US" i="1" dirty="0"/>
              <a:t> </a:t>
            </a:r>
            <a:r>
              <a:rPr lang="en-US" altLang="zh-CN" i="1" dirty="0"/>
              <a:t>first-order</a:t>
            </a:r>
            <a:r>
              <a:rPr lang="zh-CN" altLang="en-US" i="1" dirty="0"/>
              <a:t> </a:t>
            </a:r>
            <a:r>
              <a:rPr lang="en-US" altLang="zh-CN" i="1" dirty="0"/>
              <a:t>attack</a:t>
            </a:r>
            <a:r>
              <a:rPr lang="en-AU" i="1" dirty="0"/>
              <a:t>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5478C80C-141A-4BB5-A7D5-7E45EE4D6A43}"/>
              </a:ext>
            </a:extLst>
          </p:cNvPr>
          <p:cNvSpPr txBox="1"/>
          <p:nvPr/>
        </p:nvSpPr>
        <p:spPr>
          <a:xfrm>
            <a:off x="934084" y="4281866"/>
            <a:ext cx="7683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itchFamily="2" charset="2"/>
              <a:buChar char="p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基于优化的攻击：</a:t>
            </a:r>
            <a:r>
              <a:rPr lang="en-US" altLang="zh-CN" sz="2000" dirty="0"/>
              <a:t>C&amp;W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en-AU" sz="2000" dirty="0" err="1"/>
              <a:t>ttack</a:t>
            </a:r>
            <a:r>
              <a:rPr lang="en-AU" sz="2000" dirty="0"/>
              <a:t> (</a:t>
            </a:r>
            <a:r>
              <a:rPr lang="en-AU" i="1" dirty="0" err="1"/>
              <a:t>Carlini</a:t>
            </a:r>
            <a:r>
              <a:rPr lang="en-AU" i="1" dirty="0"/>
              <a:t> &amp; Wagner </a:t>
            </a:r>
            <a:r>
              <a:rPr lang="en-US" altLang="zh-CN" i="1" dirty="0"/>
              <a:t>2017</a:t>
            </a:r>
            <a:r>
              <a:rPr lang="en-AU" sz="2000" dirty="0"/>
              <a:t>):</a:t>
            </a:r>
            <a:r>
              <a:rPr lang="zh-CN" altLang="en-US" sz="2000" dirty="0"/>
              <a:t> </a:t>
            </a:r>
            <a:r>
              <a:rPr lang="en-US" altLang="zh-CN" sz="2000" dirty="0"/>
              <a:t>CW</a:t>
            </a:r>
            <a:r>
              <a:rPr lang="zh-CN" altLang="en-US" sz="2000" dirty="0"/>
              <a:t> </a:t>
            </a:r>
            <a:r>
              <a:rPr lang="en-US" altLang="zh-CN" sz="2000" dirty="0"/>
              <a:t>attack</a:t>
            </a:r>
            <a:r>
              <a:rPr lang="zh-CN" altLang="en-US" sz="2000" dirty="0"/>
              <a:t> </a:t>
            </a:r>
            <a:r>
              <a:rPr lang="en-US" altLang="zh-CN" sz="2000" dirty="0"/>
              <a:t>was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strongest</a:t>
            </a:r>
            <a:r>
              <a:rPr lang="zh-CN" altLang="en-US" sz="2000" dirty="0"/>
              <a:t> </a:t>
            </a:r>
            <a:r>
              <a:rPr lang="en-US" altLang="zh-CN" sz="2000" dirty="0"/>
              <a:t>attack</a:t>
            </a:r>
            <a:endParaRPr lang="en-A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FAD713B1-A955-D5D6-CD36-CBF57887ED97}"/>
                  </a:ext>
                </a:extLst>
              </p:cNvPr>
              <p:cNvSpPr/>
              <p:nvPr/>
            </p:nvSpPr>
            <p:spPr>
              <a:xfrm>
                <a:off x="2516363" y="1802484"/>
                <a:ext cx="4881657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sign</m:t>
                          </m:r>
                        </m:fName>
                        <m:e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FAD713B1-A955-D5D6-CD36-CBF57887E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63" y="1802484"/>
                <a:ext cx="4881657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D82898E5-93FF-3CA7-2AA8-88F6F09D9119}"/>
                  </a:ext>
                </a:extLst>
              </p:cNvPr>
              <p:cNvSpPr/>
              <p:nvPr/>
            </p:nvSpPr>
            <p:spPr>
              <a:xfrm>
                <a:off x="2135560" y="3151152"/>
                <a:ext cx="6335645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AU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project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A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sign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A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lang="en-AU" sz="2000" dirty="0"/>
                  <a:t>,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CN" sz="2000" dirty="0"/>
                      <m:t>step</m:t>
                    </m:r>
                    <m:r>
                      <m:rPr>
                        <m:nor/>
                      </m:rPr>
                      <a:rPr lang="zh-CN" altLang="en-US" sz="2000" dirty="0"/>
                      <m:t> </m:t>
                    </m:r>
                    <m:r>
                      <m:rPr>
                        <m:nor/>
                      </m:rPr>
                      <a:rPr lang="en-US" altLang="zh-CN" sz="2000" dirty="0"/>
                      <m:t>size</m:t>
                    </m:r>
                  </m:oMath>
                </a14:m>
                <a:endParaRPr lang="en-AU" sz="2000" dirty="0"/>
              </a:p>
            </p:txBody>
          </p:sp>
        </mc:Choice>
        <mc:Fallback xmlns=""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D82898E5-93FF-3CA7-2AA8-88F6F09D9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3151152"/>
                <a:ext cx="6335645" cy="400110"/>
              </a:xfrm>
              <a:prstGeom prst="rect">
                <a:avLst/>
              </a:prstGeom>
              <a:blipFill>
                <a:blip r:embed="rId3"/>
                <a:stretch>
                  <a:fillRect t="-9375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18FACD2A-6417-0C24-C193-CDB807A88631}"/>
                  </a:ext>
                </a:extLst>
              </p:cNvPr>
              <p:cNvSpPr/>
              <p:nvPr/>
            </p:nvSpPr>
            <p:spPr>
              <a:xfrm>
                <a:off x="1925529" y="5153712"/>
                <a:ext cx="7149795" cy="51430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⋅</m:t>
                        </m:r>
                      </m:fNam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000" dirty="0"/>
                  <a:t>: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confidence,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dirty="0"/>
                  <a:t>: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clean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label</a:t>
                </a:r>
                <a:endParaRPr lang="en-AU" sz="2000" dirty="0"/>
              </a:p>
            </p:txBody>
          </p:sp>
        </mc:Choice>
        <mc:Fallback xmlns=""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18FACD2A-6417-0C24-C193-CDB807A88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529" y="5153712"/>
                <a:ext cx="7149795" cy="514308"/>
              </a:xfrm>
              <a:prstGeom prst="rect">
                <a:avLst/>
              </a:prstGeom>
              <a:blipFill>
                <a:blip r:embed="rId4"/>
                <a:stretch>
                  <a:fillRect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4">
            <a:extLst>
              <a:ext uri="{FF2B5EF4-FFF2-40B4-BE49-F238E27FC236}">
                <a16:creationId xmlns:a16="http://schemas.microsoft.com/office/drawing/2014/main" id="{C17E1A63-78DB-8FD5-2414-D02A10B9F56C}"/>
              </a:ext>
            </a:extLst>
          </p:cNvPr>
          <p:cNvSpPr txBox="1"/>
          <p:nvPr/>
        </p:nvSpPr>
        <p:spPr>
          <a:xfrm>
            <a:off x="993769" y="5909210"/>
            <a:ext cx="8091536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itchFamily="2" charset="2"/>
              <a:buChar char="u"/>
            </a:pP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集成攻击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000" dirty="0" err="1"/>
              <a:t>AutoAttack</a:t>
            </a:r>
            <a:r>
              <a:rPr lang="zh-CN" altLang="en-US" sz="2000" dirty="0"/>
              <a:t> </a:t>
            </a:r>
            <a:r>
              <a:rPr lang="en-AU" sz="2000" dirty="0"/>
              <a:t>(</a:t>
            </a:r>
            <a:r>
              <a:rPr lang="en-AU" altLang="zh-CN" dirty="0"/>
              <a:t>Croce</a:t>
            </a:r>
            <a:r>
              <a:rPr lang="en-AU" sz="2000" i="1" dirty="0"/>
              <a:t> et al. 20</a:t>
            </a:r>
            <a:r>
              <a:rPr lang="en-US" altLang="zh-CN" sz="2000" i="1" dirty="0"/>
              <a:t>20</a:t>
            </a:r>
            <a:r>
              <a:rPr lang="en-AU" sz="2000" dirty="0"/>
              <a:t>):</a:t>
            </a:r>
            <a:r>
              <a:rPr lang="zh-CN" altLang="en-US" sz="2000" dirty="0"/>
              <a:t> </a:t>
            </a:r>
            <a:r>
              <a:rPr lang="en-US" altLang="zh-CN" sz="2000" dirty="0"/>
              <a:t>current</a:t>
            </a:r>
            <a:r>
              <a:rPr lang="zh-CN" altLang="en-US" sz="2000" dirty="0"/>
              <a:t> </a:t>
            </a:r>
            <a:r>
              <a:rPr lang="en-US" altLang="zh-CN" sz="2000" dirty="0"/>
              <a:t>strongest</a:t>
            </a:r>
            <a:r>
              <a:rPr lang="zh-CN" altLang="en-US" sz="2000" dirty="0"/>
              <a:t> </a:t>
            </a:r>
            <a:r>
              <a:rPr lang="en-US" altLang="zh-CN" sz="2000" dirty="0"/>
              <a:t>attack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521654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D90CD-4B03-275A-2963-A4CCF3808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800"/>
            <a:ext cx="10515600" cy="1239565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Exist?</a:t>
            </a:r>
            <a:endParaRPr kumimoji="1" lang="zh-CN" altLang="en-US" dirty="0"/>
          </a:p>
        </p:txBody>
      </p:sp>
      <p:pic>
        <p:nvPicPr>
          <p:cNvPr id="20482" name="Picture 2" descr="The 'why' will guide the 'what' and the 'how' | by Daniel Christian Wahl |  Activate The Future | Medium">
            <a:extLst>
              <a:ext uri="{FF2B5EF4-FFF2-40B4-BE49-F238E27FC236}">
                <a16:creationId xmlns:a16="http://schemas.microsoft.com/office/drawing/2014/main" id="{AA4C2093-E57D-6AE9-DB70-FE7009F7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3140968"/>
            <a:ext cx="42164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6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CB1F-2C70-C81E-0660-F1FE0F5C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712624" cy="572971"/>
          </a:xfrm>
        </p:spPr>
        <p:txBody>
          <a:bodyPr/>
          <a:lstStyle/>
          <a:p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Everywhere</a:t>
            </a:r>
            <a:endParaRPr kumimoji="1" lang="zh-CN" altLang="en-US" dirty="0"/>
          </a:p>
        </p:txBody>
      </p:sp>
      <p:sp>
        <p:nvSpPr>
          <p:cNvPr id="43" name="TextBox 4">
            <a:extLst>
              <a:ext uri="{FF2B5EF4-FFF2-40B4-BE49-F238E27FC236}">
                <a16:creationId xmlns:a16="http://schemas.microsoft.com/office/drawing/2014/main" id="{54B325E5-067D-46DC-8CC1-138B5CEFB1B6}"/>
              </a:ext>
            </a:extLst>
          </p:cNvPr>
          <p:cNvSpPr txBox="1"/>
          <p:nvPr/>
        </p:nvSpPr>
        <p:spPr>
          <a:xfrm>
            <a:off x="1804886" y="4292374"/>
            <a:ext cx="260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Medicine and Biology</a:t>
            </a: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AE751310-89C3-C267-435A-2DA02F6B2D58}"/>
              </a:ext>
            </a:extLst>
          </p:cNvPr>
          <p:cNvSpPr txBox="1"/>
          <p:nvPr/>
        </p:nvSpPr>
        <p:spPr>
          <a:xfrm>
            <a:off x="5024331" y="2283124"/>
            <a:ext cx="253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Security and Defense</a:t>
            </a:r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AA3C183D-EA20-8B12-8D9B-137761682A04}"/>
              </a:ext>
            </a:extLst>
          </p:cNvPr>
          <p:cNvSpPr txBox="1"/>
          <p:nvPr/>
        </p:nvSpPr>
        <p:spPr>
          <a:xfrm>
            <a:off x="8450636" y="4484647"/>
            <a:ext cx="228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Autonomous Vehicle</a:t>
            </a:r>
          </a:p>
        </p:txBody>
      </p:sp>
      <p:pic>
        <p:nvPicPr>
          <p:cNvPr id="46" name="Picture 13">
            <a:extLst>
              <a:ext uri="{FF2B5EF4-FFF2-40B4-BE49-F238E27FC236}">
                <a16:creationId xmlns:a16="http://schemas.microsoft.com/office/drawing/2014/main" id="{D0D65549-2351-10F3-1069-F507F4D2E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712" y="1670627"/>
            <a:ext cx="2078917" cy="1177346"/>
          </a:xfrm>
          <a:prstGeom prst="rect">
            <a:avLst/>
          </a:prstGeom>
        </p:spPr>
      </p:pic>
      <p:pic>
        <p:nvPicPr>
          <p:cNvPr id="47" name="Content Placeholder 3">
            <a:extLst>
              <a:ext uri="{FF2B5EF4-FFF2-40B4-BE49-F238E27FC236}">
                <a16:creationId xmlns:a16="http://schemas.microsoft.com/office/drawing/2014/main" id="{CD1555C2-E4CD-9AA0-C20A-D4B623CA3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5" t="1" r="19875" b="45930"/>
          <a:stretch/>
        </p:blipFill>
        <p:spPr bwMode="auto">
          <a:xfrm>
            <a:off x="5519936" y="908720"/>
            <a:ext cx="1467399" cy="137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19">
            <a:extLst>
              <a:ext uri="{FF2B5EF4-FFF2-40B4-BE49-F238E27FC236}">
                <a16:creationId xmlns:a16="http://schemas.microsoft.com/office/drawing/2014/main" id="{0F26C6E4-14B3-EB63-62A5-ED85B5BB4ECE}"/>
              </a:ext>
            </a:extLst>
          </p:cNvPr>
          <p:cNvSpPr txBox="1"/>
          <p:nvPr/>
        </p:nvSpPr>
        <p:spPr>
          <a:xfrm>
            <a:off x="3316124" y="286543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IoT</a:t>
            </a:r>
          </a:p>
        </p:txBody>
      </p:sp>
      <p:sp>
        <p:nvSpPr>
          <p:cNvPr id="49" name="TextBox 20">
            <a:extLst>
              <a:ext uri="{FF2B5EF4-FFF2-40B4-BE49-F238E27FC236}">
                <a16:creationId xmlns:a16="http://schemas.microsoft.com/office/drawing/2014/main" id="{A57822B2-54FC-9571-CB74-9398ECF45D45}"/>
              </a:ext>
            </a:extLst>
          </p:cNvPr>
          <p:cNvSpPr txBox="1"/>
          <p:nvPr/>
        </p:nvSpPr>
        <p:spPr>
          <a:xfrm>
            <a:off x="7801978" y="2680765"/>
            <a:ext cx="253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Financial System</a:t>
            </a:r>
          </a:p>
        </p:txBody>
      </p:sp>
      <p:pic>
        <p:nvPicPr>
          <p:cNvPr id="50" name="Content Placeholder 4">
            <a:extLst>
              <a:ext uri="{FF2B5EF4-FFF2-40B4-BE49-F238E27FC236}">
                <a16:creationId xmlns:a16="http://schemas.microsoft.com/office/drawing/2014/main" id="{2FBC1EDA-EC17-F9D4-E400-F57F00EBA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43054" y="4913041"/>
            <a:ext cx="1612536" cy="1042774"/>
          </a:xfrm>
          <a:prstGeom prst="rect">
            <a:avLst/>
          </a:prstGeom>
        </p:spPr>
      </p:pic>
      <p:pic>
        <p:nvPicPr>
          <p:cNvPr id="51" name="Content Placeholder 3">
            <a:extLst>
              <a:ext uri="{FF2B5EF4-FFF2-40B4-BE49-F238E27FC236}">
                <a16:creationId xmlns:a16="http://schemas.microsoft.com/office/drawing/2014/main" id="{C18102DE-0A8F-8DBB-C1CA-929E1F5151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6" t="2167" b="47083"/>
          <a:stretch/>
        </p:blipFill>
        <p:spPr bwMode="auto">
          <a:xfrm>
            <a:off x="8886927" y="3192506"/>
            <a:ext cx="1378354" cy="129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6736DD33-D811-0EEF-34A5-E3887D264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189" y="3388011"/>
            <a:ext cx="1656989" cy="932056"/>
          </a:xfrm>
          <a:prstGeom prst="rect">
            <a:avLst/>
          </a:prstGeom>
        </p:spPr>
      </p:pic>
      <p:sp>
        <p:nvSpPr>
          <p:cNvPr id="53" name="TextBox 2">
            <a:extLst>
              <a:ext uri="{FF2B5EF4-FFF2-40B4-BE49-F238E27FC236}">
                <a16:creationId xmlns:a16="http://schemas.microsoft.com/office/drawing/2014/main" id="{D2E60F66-AD01-BE74-7F53-A782E5DA4DF7}"/>
              </a:ext>
            </a:extLst>
          </p:cNvPr>
          <p:cNvSpPr txBox="1"/>
          <p:nvPr/>
        </p:nvSpPr>
        <p:spPr>
          <a:xfrm>
            <a:off x="5311113" y="3875682"/>
            <a:ext cx="2209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angla MN" pitchFamily="2" charset="0"/>
                <a:cs typeface="Bangla MN" pitchFamily="2" charset="0"/>
              </a:rPr>
              <a:t>Machine Learning</a:t>
            </a:r>
          </a:p>
        </p:txBody>
      </p:sp>
      <p:cxnSp>
        <p:nvCxnSpPr>
          <p:cNvPr id="54" name="Straight Connector 8">
            <a:extLst>
              <a:ext uri="{FF2B5EF4-FFF2-40B4-BE49-F238E27FC236}">
                <a16:creationId xmlns:a16="http://schemas.microsoft.com/office/drawing/2014/main" id="{849799CD-3DB2-F0B2-CE0A-BBB6EE973386}"/>
              </a:ext>
            </a:extLst>
          </p:cNvPr>
          <p:cNvCxnSpPr>
            <a:cxnSpLocks/>
          </p:cNvCxnSpPr>
          <p:nvPr/>
        </p:nvCxnSpPr>
        <p:spPr bwMode="auto">
          <a:xfrm>
            <a:off x="6253635" y="2724454"/>
            <a:ext cx="0" cy="879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22">
            <a:extLst>
              <a:ext uri="{FF2B5EF4-FFF2-40B4-BE49-F238E27FC236}">
                <a16:creationId xmlns:a16="http://schemas.microsoft.com/office/drawing/2014/main" id="{67814CA7-D17C-54BC-54EE-D8451C21AE1D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5533" y="3093786"/>
            <a:ext cx="647732" cy="65426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23">
            <a:extLst>
              <a:ext uri="{FF2B5EF4-FFF2-40B4-BE49-F238E27FC236}">
                <a16:creationId xmlns:a16="http://schemas.microsoft.com/office/drawing/2014/main" id="{1BA4A406-9634-317A-1933-C02874993970}"/>
              </a:ext>
            </a:extLst>
          </p:cNvPr>
          <p:cNvCxnSpPr>
            <a:cxnSpLocks/>
          </p:cNvCxnSpPr>
          <p:nvPr/>
        </p:nvCxnSpPr>
        <p:spPr bwMode="auto">
          <a:xfrm flipH="1">
            <a:off x="7442674" y="4205240"/>
            <a:ext cx="90027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25">
            <a:extLst>
              <a:ext uri="{FF2B5EF4-FFF2-40B4-BE49-F238E27FC236}">
                <a16:creationId xmlns:a16="http://schemas.microsoft.com/office/drawing/2014/main" id="{6AF7B3CA-D276-1496-49B0-10D503DCAE59}"/>
              </a:ext>
            </a:extLst>
          </p:cNvPr>
          <p:cNvCxnSpPr>
            <a:cxnSpLocks/>
          </p:cNvCxnSpPr>
          <p:nvPr/>
        </p:nvCxnSpPr>
        <p:spPr bwMode="auto">
          <a:xfrm>
            <a:off x="7274177" y="4850996"/>
            <a:ext cx="902262" cy="5834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27">
            <a:extLst>
              <a:ext uri="{FF2B5EF4-FFF2-40B4-BE49-F238E27FC236}">
                <a16:creationId xmlns:a16="http://schemas.microsoft.com/office/drawing/2014/main" id="{83F072F2-5044-8A12-7DD3-F35A5BD93B70}"/>
              </a:ext>
            </a:extLst>
          </p:cNvPr>
          <p:cNvCxnSpPr>
            <a:cxnSpLocks/>
          </p:cNvCxnSpPr>
          <p:nvPr/>
        </p:nvCxnSpPr>
        <p:spPr bwMode="auto">
          <a:xfrm flipH="1">
            <a:off x="4434083" y="4853979"/>
            <a:ext cx="715226" cy="60843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29">
            <a:extLst>
              <a:ext uri="{FF2B5EF4-FFF2-40B4-BE49-F238E27FC236}">
                <a16:creationId xmlns:a16="http://schemas.microsoft.com/office/drawing/2014/main" id="{25E30AAD-8FCD-558C-BE38-820B982BE76A}"/>
              </a:ext>
            </a:extLst>
          </p:cNvPr>
          <p:cNvCxnSpPr>
            <a:cxnSpLocks/>
          </p:cNvCxnSpPr>
          <p:nvPr/>
        </p:nvCxnSpPr>
        <p:spPr bwMode="auto">
          <a:xfrm>
            <a:off x="4614629" y="3093786"/>
            <a:ext cx="643474" cy="65422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31">
            <a:extLst>
              <a:ext uri="{FF2B5EF4-FFF2-40B4-BE49-F238E27FC236}">
                <a16:creationId xmlns:a16="http://schemas.microsoft.com/office/drawing/2014/main" id="{F98061D1-3714-708A-D681-EE5FA7271030}"/>
              </a:ext>
            </a:extLst>
          </p:cNvPr>
          <p:cNvCxnSpPr>
            <a:cxnSpLocks/>
          </p:cNvCxnSpPr>
          <p:nvPr/>
        </p:nvCxnSpPr>
        <p:spPr bwMode="auto">
          <a:xfrm>
            <a:off x="4177500" y="4205240"/>
            <a:ext cx="831983" cy="651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32">
            <a:extLst>
              <a:ext uri="{FF2B5EF4-FFF2-40B4-BE49-F238E27FC236}">
                <a16:creationId xmlns:a16="http://schemas.microsoft.com/office/drawing/2014/main" id="{ABFA2B6E-91DE-007C-B09D-524BE529DCDE}"/>
              </a:ext>
            </a:extLst>
          </p:cNvPr>
          <p:cNvSpPr txBox="1"/>
          <p:nvPr/>
        </p:nvSpPr>
        <p:spPr>
          <a:xfrm>
            <a:off x="8274677" y="5939560"/>
            <a:ext cx="277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Media and Entertainment </a:t>
            </a:r>
          </a:p>
        </p:txBody>
      </p:sp>
      <p:pic>
        <p:nvPicPr>
          <p:cNvPr id="62" name="Picture 33">
            <a:extLst>
              <a:ext uri="{FF2B5EF4-FFF2-40B4-BE49-F238E27FC236}">
                <a16:creationId xmlns:a16="http://schemas.microsoft.com/office/drawing/2014/main" id="{0663DE6B-09BC-621D-D553-FC64F0A336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5341" r="-25342" b="16251"/>
          <a:stretch/>
        </p:blipFill>
        <p:spPr>
          <a:xfrm>
            <a:off x="8532677" y="4691906"/>
            <a:ext cx="2649513" cy="1295144"/>
          </a:xfrm>
          <a:prstGeom prst="rect">
            <a:avLst/>
          </a:prstGeom>
        </p:spPr>
      </p:pic>
      <p:pic>
        <p:nvPicPr>
          <p:cNvPr id="63" name="Picture 34">
            <a:extLst>
              <a:ext uri="{FF2B5EF4-FFF2-40B4-BE49-F238E27FC236}">
                <a16:creationId xmlns:a16="http://schemas.microsoft.com/office/drawing/2014/main" id="{6F34A2C0-AAB4-E7A2-E947-148378489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697" y="1408783"/>
            <a:ext cx="2203782" cy="1256156"/>
          </a:xfrm>
          <a:prstGeom prst="rect">
            <a:avLst/>
          </a:prstGeom>
        </p:spPr>
      </p:pic>
      <p:sp>
        <p:nvSpPr>
          <p:cNvPr id="64" name="TextBox 10">
            <a:extLst>
              <a:ext uri="{FF2B5EF4-FFF2-40B4-BE49-F238E27FC236}">
                <a16:creationId xmlns:a16="http://schemas.microsoft.com/office/drawing/2014/main" id="{035979E5-E21B-1FCA-409F-F08FB8F89BDD}"/>
              </a:ext>
            </a:extLst>
          </p:cNvPr>
          <p:cNvSpPr txBox="1"/>
          <p:nvPr/>
        </p:nvSpPr>
        <p:spPr>
          <a:xfrm>
            <a:off x="1759201" y="595581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Critical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2963108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Non-linear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Explanation</a:t>
            </a:r>
            <a:endParaRPr kumimoji="1" lang="zh-CN" altLang="en-US" dirty="0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66BA7DE0-7822-FC2C-9B87-C5376DD49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95" y="1855252"/>
            <a:ext cx="1141682" cy="839916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2A839DDF-0F36-26B6-3BF0-FBA852E98EEB}"/>
              </a:ext>
            </a:extLst>
          </p:cNvPr>
          <p:cNvSpPr txBox="1"/>
          <p:nvPr/>
        </p:nvSpPr>
        <p:spPr>
          <a:xfrm>
            <a:off x="4602295" y="290012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1</a:t>
            </a:r>
            <a:r>
              <a:rPr lang="en-AU" sz="1800" baseline="30000" dirty="0"/>
              <a:t>st</a:t>
            </a:r>
            <a:r>
              <a:rPr lang="en-AU" sz="1800" dirty="0"/>
              <a:t> layer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115451E7-E3AE-5760-DB03-704081BB5B77}"/>
              </a:ext>
            </a:extLst>
          </p:cNvPr>
          <p:cNvSpPr txBox="1"/>
          <p:nvPr/>
        </p:nvSpPr>
        <p:spPr>
          <a:xfrm>
            <a:off x="1055440" y="1196752"/>
            <a:ext cx="7663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400" dirty="0"/>
              <a:t>Viewing</a:t>
            </a:r>
            <a:r>
              <a:rPr lang="zh-CN" altLang="en-US" sz="2400" dirty="0"/>
              <a:t> </a:t>
            </a:r>
            <a:r>
              <a:rPr lang="en-AU" sz="2400" dirty="0"/>
              <a:t>DNN </a:t>
            </a:r>
            <a:r>
              <a:rPr lang="en-US" altLang="zh-CN" sz="2400" dirty="0"/>
              <a:t>as</a:t>
            </a:r>
            <a:r>
              <a:rPr lang="en-AU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sequence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en-AU" sz="2400" dirty="0"/>
              <a:t> </a:t>
            </a:r>
            <a:r>
              <a:rPr lang="en-US" altLang="zh-CN" sz="2400" dirty="0"/>
              <a:t>transformed</a:t>
            </a:r>
            <a:r>
              <a:rPr lang="zh-CN" altLang="en-US" sz="2400" dirty="0"/>
              <a:t> </a:t>
            </a:r>
            <a:r>
              <a:rPr lang="en-AU" sz="2400" dirty="0"/>
              <a:t>spaces:</a:t>
            </a:r>
          </a:p>
        </p:txBody>
      </p:sp>
      <p:sp>
        <p:nvSpPr>
          <p:cNvPr id="7" name="Arrow: Right 14">
            <a:extLst>
              <a:ext uri="{FF2B5EF4-FFF2-40B4-BE49-F238E27FC236}">
                <a16:creationId xmlns:a16="http://schemas.microsoft.com/office/drawing/2014/main" id="{FA83C661-BEC2-9DC8-5DDF-42388C391708}"/>
              </a:ext>
            </a:extLst>
          </p:cNvPr>
          <p:cNvSpPr/>
          <p:nvPr/>
        </p:nvSpPr>
        <p:spPr>
          <a:xfrm>
            <a:off x="5771727" y="2129609"/>
            <a:ext cx="713811" cy="291201"/>
          </a:xfrm>
          <a:prstGeom prst="right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8B427649-D98F-9D1E-CDB5-E88DE6B52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42" y="1773423"/>
            <a:ext cx="1227193" cy="1003571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CCAF99DE-72C6-5FCA-4506-7BC8F0138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08" y="1757285"/>
            <a:ext cx="1465456" cy="1082908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68977EFD-52A0-11E3-2F82-5408BACC0D2C}"/>
              </a:ext>
            </a:extLst>
          </p:cNvPr>
          <p:cNvSpPr txBox="1"/>
          <p:nvPr/>
        </p:nvSpPr>
        <p:spPr>
          <a:xfrm>
            <a:off x="6612220" y="290012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10</a:t>
            </a:r>
            <a:r>
              <a:rPr lang="en-AU" sz="1800" baseline="30000" dirty="0"/>
              <a:t>th</a:t>
            </a:r>
            <a:r>
              <a:rPr lang="en-AU" sz="1800" dirty="0"/>
              <a:t> layer</a:t>
            </a: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B60A21F6-9241-6A39-B1D1-DBF308B4D5EB}"/>
              </a:ext>
            </a:extLst>
          </p:cNvPr>
          <p:cNvSpPr/>
          <p:nvPr/>
        </p:nvSpPr>
        <p:spPr>
          <a:xfrm>
            <a:off x="8805556" y="290012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dirty="0"/>
              <a:t>20</a:t>
            </a:r>
            <a:r>
              <a:rPr lang="en-AU" sz="1800" baseline="30000" dirty="0"/>
              <a:t>th</a:t>
            </a:r>
            <a:r>
              <a:rPr lang="en-AU" sz="1800" dirty="0"/>
              <a:t> layer</a:t>
            </a:r>
          </a:p>
        </p:txBody>
      </p:sp>
      <p:sp>
        <p:nvSpPr>
          <p:cNvPr id="12" name="Arrow: Right 21">
            <a:extLst>
              <a:ext uri="{FF2B5EF4-FFF2-40B4-BE49-F238E27FC236}">
                <a16:creationId xmlns:a16="http://schemas.microsoft.com/office/drawing/2014/main" id="{1E2E032F-EAC0-8BE7-C67B-A5CBE7A41BCF}"/>
              </a:ext>
            </a:extLst>
          </p:cNvPr>
          <p:cNvSpPr/>
          <p:nvPr/>
        </p:nvSpPr>
        <p:spPr>
          <a:xfrm>
            <a:off x="8016016" y="2178731"/>
            <a:ext cx="713811" cy="291201"/>
          </a:xfrm>
          <a:prstGeom prst="right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21">
            <a:extLst>
              <a:ext uri="{FF2B5EF4-FFF2-40B4-BE49-F238E27FC236}">
                <a16:creationId xmlns:a16="http://schemas.microsoft.com/office/drawing/2014/main" id="{742595F3-C4EF-9BEF-4D2E-C8DAF4F86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87" y="1753148"/>
            <a:ext cx="2840589" cy="1433568"/>
          </a:xfrm>
          <a:prstGeom prst="rect">
            <a:avLst/>
          </a:prstGeom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69B62795-EEE7-F70B-3A53-AFBDF90CFC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712" y="4634329"/>
            <a:ext cx="2592288" cy="1966287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C0054543-ACEC-3FA4-DD2B-0F5370D112ED}"/>
              </a:ext>
            </a:extLst>
          </p:cNvPr>
          <p:cNvSpPr/>
          <p:nvPr/>
        </p:nvSpPr>
        <p:spPr>
          <a:xfrm>
            <a:off x="479376" y="6093296"/>
            <a:ext cx="8328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C, Zaremba W,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Sutskever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I, et al. Intriguing properties of neural networks[J].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2014;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Characterizing Adversarial Subspace Using Local Intrinsic Dimensionality.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4BF17A4-7444-ECBE-C1F7-D9D2E67C2DEF}"/>
              </a:ext>
            </a:extLst>
          </p:cNvPr>
          <p:cNvSpPr/>
          <p:nvPr/>
        </p:nvSpPr>
        <p:spPr>
          <a:xfrm>
            <a:off x="1055440" y="3571517"/>
            <a:ext cx="64670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High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dimensional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n</a:t>
            </a:r>
            <a:r>
              <a:rPr lang="en-AU" sz="2400" b="1" dirty="0">
                <a:solidFill>
                  <a:srgbClr val="FF0000"/>
                </a:solidFill>
              </a:rPr>
              <a:t>on-linear explanation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/>
              <a:t> </a:t>
            </a:r>
            <a:endParaRPr lang="en-US" altLang="zh-CN" sz="2400" b="1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System Font Regular"/>
              <a:buChar char="—"/>
            </a:pPr>
            <a:r>
              <a:rPr lang="en-AU" sz="2000" dirty="0"/>
              <a:t>Non-linear transformations leads to the existence of small “pockets” in the deep space: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Regions of </a:t>
            </a:r>
            <a:r>
              <a:rPr lang="en-AU" sz="2000" b="1" dirty="0"/>
              <a:t>low probability</a:t>
            </a:r>
            <a:r>
              <a:rPr lang="en-AU" sz="2000" dirty="0"/>
              <a:t> (not naturally occurring).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b="1" dirty="0"/>
              <a:t>Densely</a:t>
            </a:r>
            <a:r>
              <a:rPr lang="en-AU" sz="2000" dirty="0"/>
              <a:t> </a:t>
            </a:r>
            <a:r>
              <a:rPr lang="en-AU" sz="2000" b="1" dirty="0"/>
              <a:t>scattered</a:t>
            </a:r>
            <a:r>
              <a:rPr lang="en-AU" sz="2000" dirty="0"/>
              <a:t> regions.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b="1" dirty="0"/>
              <a:t>Continuous</a:t>
            </a:r>
            <a:r>
              <a:rPr lang="en-AU" sz="2000" dirty="0"/>
              <a:t> regions.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b="1" dirty="0"/>
              <a:t>Close</a:t>
            </a:r>
            <a:r>
              <a:rPr lang="en-AU" sz="2000" dirty="0"/>
              <a:t> to normal data subspace.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0455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Explanation</a:t>
            </a:r>
            <a:endParaRPr kumimoji="1" lang="zh-CN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709BE0A6-CFAB-1B9F-AA52-D6696620200C}"/>
              </a:ext>
            </a:extLst>
          </p:cNvPr>
          <p:cNvSpPr txBox="1"/>
          <p:nvPr/>
        </p:nvSpPr>
        <p:spPr>
          <a:xfrm>
            <a:off x="1127448" y="1352627"/>
            <a:ext cx="6619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400" dirty="0"/>
              <a:t>Viewing</a:t>
            </a:r>
            <a:r>
              <a:rPr lang="zh-CN" altLang="en-US" sz="2400" dirty="0"/>
              <a:t> </a:t>
            </a:r>
            <a:r>
              <a:rPr lang="en-AU" sz="2400" dirty="0"/>
              <a:t>DNN </a:t>
            </a:r>
            <a:r>
              <a:rPr lang="en-US" altLang="zh-CN" sz="2400" dirty="0"/>
              <a:t>as</a:t>
            </a:r>
            <a:r>
              <a:rPr lang="en-AU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stack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operations</a:t>
            </a:r>
            <a:r>
              <a:rPr lang="en-AU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3">
                <a:extLst>
                  <a:ext uri="{FF2B5EF4-FFF2-40B4-BE49-F238E27FC236}">
                    <a16:creationId xmlns:a16="http://schemas.microsoft.com/office/drawing/2014/main" id="{06A49574-CCA2-D06C-23EE-F02C79EB769F}"/>
                  </a:ext>
                </a:extLst>
              </p:cNvPr>
              <p:cNvSpPr txBox="1"/>
              <p:nvPr/>
            </p:nvSpPr>
            <p:spPr>
              <a:xfrm>
                <a:off x="1546075" y="1932362"/>
                <a:ext cx="8355513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b="1" dirty="0">
                    <a:solidFill>
                      <a:srgbClr val="FF0000"/>
                    </a:solidFill>
                  </a:rPr>
                  <a:t>Linear explanation</a:t>
                </a:r>
                <a:r>
                  <a:rPr lang="en-AU" sz="2400" b="1" i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buClr>
                    <a:schemeClr val="accent1">
                      <a:lumMod val="50000"/>
                    </a:schemeClr>
                  </a:buClr>
                  <a:buFont typeface="System Font Regular"/>
                  <a:buChar char="‒"/>
                </a:pPr>
                <a:r>
                  <a:rPr lang="en-AU" sz="2000" dirty="0"/>
                  <a:t>Adversarial subspaces span a contiguous multidimensional space:</a:t>
                </a:r>
              </a:p>
              <a:p>
                <a:pPr marL="342900" indent="-342900">
                  <a:buClr>
                    <a:schemeClr val="accent1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AU" sz="2000" b="1" dirty="0"/>
                  <a:t>Small changes at individual dimensions can sum up to significant change in final output: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AU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AU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AU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AU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AU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AU" sz="20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</m:nary>
                  </m:oMath>
                </a14:m>
                <a:r>
                  <a:rPr lang="en-AU" sz="2000" dirty="0"/>
                  <a:t>.</a:t>
                </a:r>
              </a:p>
              <a:p>
                <a:pPr marL="342900" indent="-342900">
                  <a:buClr>
                    <a:schemeClr val="accent1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AU" sz="2000" dirty="0"/>
                  <a:t>Adversarial examples can always be found if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AU" sz="2000" dirty="0"/>
                  <a:t> is large enough.</a:t>
                </a:r>
              </a:p>
            </p:txBody>
          </p:sp>
        </mc:Choice>
        <mc:Fallback xmlns="">
          <p:sp>
            <p:nvSpPr>
              <p:cNvPr id="5" name="TextBox 23">
                <a:extLst>
                  <a:ext uri="{FF2B5EF4-FFF2-40B4-BE49-F238E27FC236}">
                    <a16:creationId xmlns:a16="http://schemas.microsoft.com/office/drawing/2014/main" id="{06A49574-CCA2-D06C-23EE-F02C79EB7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75" y="1932362"/>
                <a:ext cx="8355513" cy="1692771"/>
              </a:xfrm>
              <a:prstGeom prst="rect">
                <a:avLst/>
              </a:prstGeom>
              <a:blipFill>
                <a:blip r:embed="rId2"/>
                <a:stretch>
                  <a:fillRect l="-1062" t="-2985" b="-24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4">
                <a:extLst>
                  <a:ext uri="{FF2B5EF4-FFF2-40B4-BE49-F238E27FC236}">
                    <a16:creationId xmlns:a16="http://schemas.microsoft.com/office/drawing/2014/main" id="{5033EC3A-86DA-39E0-FC33-9B94F90E597A}"/>
                  </a:ext>
                </a:extLst>
              </p:cNvPr>
              <p:cNvSpPr txBox="1"/>
              <p:nvPr/>
            </p:nvSpPr>
            <p:spPr>
              <a:xfrm>
                <a:off x="8052644" y="1371016"/>
                <a:ext cx="1876734" cy="37587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A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AU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AU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24">
                <a:extLst>
                  <a:ext uri="{FF2B5EF4-FFF2-40B4-BE49-F238E27FC236}">
                    <a16:creationId xmlns:a16="http://schemas.microsoft.com/office/drawing/2014/main" id="{5033EC3A-86DA-39E0-FC33-9B94F90E5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644" y="1371016"/>
                <a:ext cx="1876734" cy="375872"/>
              </a:xfrm>
              <a:prstGeom prst="rect">
                <a:avLst/>
              </a:prstGeom>
              <a:blipFill>
                <a:blip r:embed="rId3"/>
                <a:stretch>
                  <a:fillRect t="-33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62B60B68-7482-8D95-F9FF-D03ECA797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691" y="4088931"/>
            <a:ext cx="2345883" cy="1386085"/>
          </a:xfrm>
          <a:prstGeom prst="rect">
            <a:avLst/>
          </a:prstGeom>
        </p:spPr>
      </p:pic>
      <p:sp>
        <p:nvSpPr>
          <p:cNvPr id="8" name="Arrow: Right 14">
            <a:extLst>
              <a:ext uri="{FF2B5EF4-FFF2-40B4-BE49-F238E27FC236}">
                <a16:creationId xmlns:a16="http://schemas.microsoft.com/office/drawing/2014/main" id="{3858DF71-57D8-FC75-2F6F-A9F6572CA3AF}"/>
              </a:ext>
            </a:extLst>
          </p:cNvPr>
          <p:cNvSpPr/>
          <p:nvPr/>
        </p:nvSpPr>
        <p:spPr>
          <a:xfrm>
            <a:off x="3577431" y="4636372"/>
            <a:ext cx="502345" cy="324231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E2A484BC-9C63-95B8-E846-E6B1DA0F6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395" y="4210388"/>
            <a:ext cx="2209799" cy="1264628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12A630B-A200-9926-A7D5-9C7D87AD9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467" y="3800899"/>
            <a:ext cx="2885121" cy="222038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A640F4-78C6-CD82-F3C9-3C358D9603ED}"/>
              </a:ext>
            </a:extLst>
          </p:cNvPr>
          <p:cNvSpPr txBox="1"/>
          <p:nvPr/>
        </p:nvSpPr>
        <p:spPr>
          <a:xfrm>
            <a:off x="479376" y="6356940"/>
            <a:ext cx="9965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Goodfellow I J,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Shlens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J, </a:t>
            </a:r>
            <a:r>
              <a:rPr kumimoji="1" lang="en-AU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Szegedy</a:t>
            </a:r>
            <a:r>
              <a:rPr kumimoji="1" lang="en-AU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C. Explaining and harnessing adversarial examples[J].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2015.</a:t>
            </a:r>
            <a:endParaRPr kumimoji="1" lang="en-AU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910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593288" cy="572971"/>
          </a:xfrm>
        </p:spPr>
        <p:txBody>
          <a:bodyPr/>
          <a:lstStyle/>
          <a:p>
            <a:r>
              <a:rPr kumimoji="1" lang="en-AU" altLang="zh-CN" dirty="0"/>
              <a:t>Vulnerability Increases with Intrinsic Dimensionality</a:t>
            </a:r>
            <a:endParaRPr kumimoji="1"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79DFC7-71C6-B593-D642-F2F0A419BC27}"/>
              </a:ext>
            </a:extLst>
          </p:cNvPr>
          <p:cNvSpPr/>
          <p:nvPr/>
        </p:nvSpPr>
        <p:spPr>
          <a:xfrm>
            <a:off x="494904" y="6275886"/>
            <a:ext cx="10188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 err="1"/>
              <a:t>Amsaleg</a:t>
            </a:r>
            <a:r>
              <a:rPr lang="en-US" altLang="zh-CN" sz="1400" i="1" dirty="0"/>
              <a:t> 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The Vulnerability of Learning to Adversarial Perturbation Increases with Intrinsic Dimensionality.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WIFS,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2017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A1B5343-A5AC-B0C8-354D-E9FC7EBCDB4A}"/>
              </a:ext>
            </a:extLst>
          </p:cNvPr>
          <p:cNvSpPr txBox="1"/>
          <p:nvPr/>
        </p:nvSpPr>
        <p:spPr>
          <a:xfrm>
            <a:off x="2259658" y="4830263"/>
            <a:ext cx="8660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Y-axis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minimum</a:t>
            </a:r>
            <a:r>
              <a:rPr lang="zh-CN" altLang="en-US" sz="2000" dirty="0"/>
              <a:t> </a:t>
            </a:r>
            <a:r>
              <a:rPr lang="en-US" altLang="zh-CN" sz="2000" dirty="0"/>
              <a:t>adversarial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required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subvert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KNN</a:t>
            </a:r>
            <a:r>
              <a:rPr lang="zh-CN" altLang="en-US" sz="2000" dirty="0"/>
              <a:t> </a:t>
            </a:r>
            <a:r>
              <a:rPr lang="en-US" altLang="zh-CN" sz="2000" dirty="0"/>
              <a:t>classifier</a:t>
            </a:r>
          </a:p>
          <a:p>
            <a:r>
              <a:rPr lang="en-US" altLang="zh-CN" sz="2000" b="1" dirty="0"/>
              <a:t>X-axis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LID</a:t>
            </a:r>
            <a:r>
              <a:rPr lang="zh-CN" altLang="en-US" sz="2000" dirty="0"/>
              <a:t> </a:t>
            </a:r>
            <a:r>
              <a:rPr lang="en-US" altLang="zh-CN" sz="2000" dirty="0"/>
              <a:t>values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Red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curve:</a:t>
            </a:r>
            <a:r>
              <a:rPr lang="zh-CN" altLang="en-US" sz="2000" dirty="0"/>
              <a:t> </a:t>
            </a:r>
            <a:r>
              <a:rPr lang="en-US" altLang="zh-CN" sz="2000" dirty="0"/>
              <a:t>theoretical</a:t>
            </a:r>
            <a:r>
              <a:rPr lang="zh-CN" altLang="en-US" sz="2000" dirty="0"/>
              <a:t> </a:t>
            </a:r>
            <a:r>
              <a:rPr lang="en-US" altLang="zh-CN" sz="2000" dirty="0"/>
              <a:t>bound</a:t>
            </a:r>
            <a:endParaRPr lang="en-US" sz="2000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2249454E-20E6-57A3-83B2-63F0E77D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58" y="1347624"/>
            <a:ext cx="2914321" cy="2649383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F2EC075-6829-A9FC-27FC-46A73B888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1340768"/>
            <a:ext cx="2914321" cy="2626091"/>
          </a:xfrm>
          <a:prstGeom prst="rect">
            <a:avLst/>
          </a:prstGeom>
        </p:spPr>
      </p:pic>
      <p:sp>
        <p:nvSpPr>
          <p:cNvPr id="8" name="TextBox 19">
            <a:extLst>
              <a:ext uri="{FF2B5EF4-FFF2-40B4-BE49-F238E27FC236}">
                <a16:creationId xmlns:a16="http://schemas.microsoft.com/office/drawing/2014/main" id="{9B79E449-0007-A94C-7CE9-129BDA6E17C6}"/>
              </a:ext>
            </a:extLst>
          </p:cNvPr>
          <p:cNvSpPr txBox="1"/>
          <p:nvPr/>
        </p:nvSpPr>
        <p:spPr>
          <a:xfrm>
            <a:off x="6734336" y="3997007"/>
            <a:ext cx="351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/>
              <a:t>CIFAR-10</a:t>
            </a:r>
            <a:endParaRPr lang="en-US" sz="1800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2E688403-3B0E-F22D-0E4D-1DDF3B10A2CF}"/>
              </a:ext>
            </a:extLst>
          </p:cNvPr>
          <p:cNvSpPr txBox="1"/>
          <p:nvPr/>
        </p:nvSpPr>
        <p:spPr>
          <a:xfrm>
            <a:off x="2063552" y="4052864"/>
            <a:ext cx="351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/>
              <a:t>ImageNet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56422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Insufficient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EC87150-A8C8-4B97-1812-C152448674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090" y="1161590"/>
                <a:ext cx="9108380" cy="554461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AU" sz="2000" dirty="0"/>
                  <a:t>An illustrative example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AU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−1, 2</m:t>
                        </m:r>
                      </m:e>
                    </m:d>
                  </m:oMath>
                </a14:m>
                <a:endParaRPr lang="en-AU" sz="18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AU" sz="1800" dirty="0"/>
                  <a:t>Binary classification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AU" sz="1600" dirty="0"/>
                  <a:t>Class 1:</a:t>
                </a:r>
                <a14:m>
                  <m:oMath xmlns:m="http://schemas.openxmlformats.org/officeDocument/2006/math">
                    <m:r>
                      <a:rPr lang="en-AU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A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AU" sz="1600" dirty="0"/>
              </a:p>
              <a:p>
                <a:pPr lvl="2">
                  <a:spcBef>
                    <a:spcPts val="1200"/>
                  </a:spcBef>
                </a:pPr>
                <a:r>
                  <a:rPr lang="en-AU" sz="1600" dirty="0"/>
                  <a:t>Class 2:</a:t>
                </a:r>
                <a14:m>
                  <m:oMath xmlns:m="http://schemas.openxmlformats.org/officeDocument/2006/math">
                    <m:r>
                      <a:rPr lang="en-AU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A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AU" sz="1600" dirty="0"/>
              </a:p>
              <a:p>
                <a:pPr lvl="1">
                  <a:spcBef>
                    <a:spcPts val="1200"/>
                  </a:spcBef>
                </a:pPr>
                <a:r>
                  <a:rPr lang="en-AU" sz="1800" i="1" dirty="0"/>
                  <a:t>x</a:t>
                </a:r>
                <a:r>
                  <a:rPr lang="en-AU" sz="1800" dirty="0"/>
                  <a:t>, </a:t>
                </a:r>
                <a:r>
                  <a:rPr lang="en-AU" sz="1800" i="1" dirty="0"/>
                  <a:t>y</a:t>
                </a:r>
                <a:r>
                  <a:rPr lang="en-AU" sz="1800" dirty="0"/>
                  <a:t> and </a:t>
                </a:r>
                <a:r>
                  <a:rPr lang="en-AU" sz="1800" i="1" dirty="0"/>
                  <a:t>z</a:t>
                </a:r>
                <a:r>
                  <a:rPr lang="en-AU" sz="1800" dirty="0"/>
                  <a:t> are increased by 0.01 </a:t>
                </a:r>
              </a:p>
              <a:p>
                <a:pPr marL="536575" lvl="1" indent="0">
                  <a:spcBef>
                    <a:spcPts val="1200"/>
                  </a:spcBef>
                  <a:buNone/>
                </a:pPr>
                <a:r>
                  <a:rPr lang="en-AU" sz="1800" dirty="0">
                    <a:sym typeface="Wingdings" panose="05000000000000000000" pitchFamily="2" charset="2"/>
                  </a:rPr>
                  <a:t>     a total of 200×200×300 </a:t>
                </a:r>
              </a:p>
              <a:p>
                <a:pPr marL="536575" lvl="1" indent="0">
                  <a:spcBef>
                    <a:spcPts val="1200"/>
                  </a:spcBef>
                  <a:buNone/>
                </a:pPr>
                <a:r>
                  <a:rPr lang="en-AU" sz="1800" dirty="0">
                    <a:sym typeface="Wingdings" panose="05000000000000000000" pitchFamily="2" charset="2"/>
                  </a:rPr>
                  <a:t>         = 1.2×10</a:t>
                </a:r>
                <a:r>
                  <a:rPr lang="en-AU" sz="1800" baseline="30000" dirty="0">
                    <a:sym typeface="Wingdings" panose="05000000000000000000" pitchFamily="2" charset="2"/>
                  </a:rPr>
                  <a:t>7</a:t>
                </a:r>
                <a:r>
                  <a:rPr lang="en-AU" sz="1800" dirty="0">
                    <a:sym typeface="Wingdings" panose="05000000000000000000" pitchFamily="2" charset="2"/>
                  </a:rPr>
                  <a:t> points</a:t>
                </a:r>
                <a:endParaRPr lang="en-AU" sz="1800" dirty="0"/>
              </a:p>
              <a:p>
                <a:pPr>
                  <a:spcBef>
                    <a:spcPts val="1200"/>
                  </a:spcBef>
                </a:pPr>
                <a:r>
                  <a:rPr lang="en-AU" sz="20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How many points are needed to reconstruct the decision boundary?</a:t>
                </a:r>
                <a:endParaRPr lang="en-AU" sz="2000" dirty="0"/>
              </a:p>
              <a:p>
                <a:pPr lvl="1">
                  <a:spcBef>
                    <a:spcPts val="1200"/>
                  </a:spcBef>
                </a:pPr>
                <a:r>
                  <a:rPr lang="en-AU" sz="1800" dirty="0">
                    <a:sym typeface="Wingdings" panose="05000000000000000000" pitchFamily="2" charset="2"/>
                  </a:rPr>
                  <a:t>Training dataset: choose 80, 800, 8000, 80000 points randomly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sz="1800" dirty="0">
                    <a:sym typeface="Wingdings" panose="05000000000000000000" pitchFamily="2" charset="2"/>
                  </a:rPr>
                  <a:t>Test dataset: choose 40, 400, 4000, 40000 points randomly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sz="1800" dirty="0">
                    <a:sym typeface="Wingdings" panose="05000000000000000000" pitchFamily="2" charset="2"/>
                  </a:rPr>
                  <a:t>Boundary dataset (adversarial samples are likely to locate here):</a:t>
                </a:r>
              </a:p>
              <a:p>
                <a:pPr marL="536575" lvl="1" indent="0">
                  <a:spcBef>
                    <a:spcPts val="1200"/>
                  </a:spcBef>
                  <a:buNone/>
                </a:pPr>
                <a:r>
                  <a:rPr lang="en-AU" sz="1800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</m:t>
                    </m:r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</m:oMath>
                </a14:m>
                <a:endParaRPr lang="en-AU" sz="1800" dirty="0"/>
              </a:p>
              <a:p>
                <a:endParaRPr lang="en-AU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EC87150-A8C8-4B97-1812-C152448674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090" y="1161590"/>
                <a:ext cx="9108380" cy="5544616"/>
              </a:xfrm>
              <a:blipFill>
                <a:blip r:embed="rId2"/>
                <a:stretch>
                  <a:fillRect l="-557" t="-1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>
            <a:extLst>
              <a:ext uri="{FF2B5EF4-FFF2-40B4-BE49-F238E27FC236}">
                <a16:creationId xmlns:a16="http://schemas.microsoft.com/office/drawing/2014/main" id="{31D0847C-625B-E0CD-4940-B9E98585B1C8}"/>
              </a:ext>
            </a:extLst>
          </p:cNvPr>
          <p:cNvPicPr/>
          <p:nvPr/>
        </p:nvPicPr>
        <p:blipFill rotWithShape="1">
          <a:blip r:embed="rId3"/>
          <a:srcRect l="7573" r="5247"/>
          <a:stretch/>
        </p:blipFill>
        <p:spPr>
          <a:xfrm>
            <a:off x="7392144" y="1196752"/>
            <a:ext cx="398376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88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Insufficient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ABC0AE5-FE93-6503-DB32-36672A9CB9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7512" y="1186315"/>
                <a:ext cx="5305497" cy="54110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800" b="1" dirty="0"/>
                  <a:t>Test result</a:t>
                </a:r>
              </a:p>
              <a:p>
                <a:pPr lvl="1"/>
                <a:r>
                  <a:rPr lang="en-AU" sz="1800" dirty="0"/>
                  <a:t>RBF SVMs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sz="1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sz="1800" dirty="0"/>
              </a:p>
              <a:p>
                <a:pPr lvl="1"/>
                <a:r>
                  <a:rPr lang="en-AU" sz="1800" dirty="0"/>
                  <a:t>Linear SVMs</a:t>
                </a:r>
              </a:p>
              <a:p>
                <a:pPr lvl="1"/>
                <a:endParaRPr lang="en-AU" sz="1800" dirty="0"/>
              </a:p>
              <a:p>
                <a:pPr lvl="1"/>
                <a:endParaRPr lang="en-AU" sz="1800" dirty="0"/>
              </a:p>
              <a:p>
                <a:pPr marL="536575" lvl="1" indent="0">
                  <a:buFont typeface="Arial" panose="020B0604020202020204" pitchFamily="34" charset="0"/>
                  <a:buNone/>
                </a:pPr>
                <a:endParaRPr lang="en-AU" sz="1800" dirty="0"/>
              </a:p>
              <a:p>
                <a:endParaRPr lang="en-AU" sz="1800" dirty="0"/>
              </a:p>
              <a:p>
                <a:endParaRPr lang="en-AU" sz="1800" dirty="0"/>
              </a:p>
              <a:p>
                <a:r>
                  <a:rPr lang="en-AU" sz="1800" dirty="0"/>
                  <a:t>8000: 0.067% of </a:t>
                </a:r>
                <a:r>
                  <a:rPr lang="en-AU" sz="1800" dirty="0">
                    <a:sym typeface="Wingdings" panose="05000000000000000000" pitchFamily="2" charset="2"/>
                  </a:rPr>
                  <a:t>1.2×10</a:t>
                </a:r>
                <a:r>
                  <a:rPr lang="en-AU" sz="1800" baseline="30000" dirty="0">
                    <a:sym typeface="Wingdings" panose="05000000000000000000" pitchFamily="2" charset="2"/>
                  </a:rPr>
                  <a:t>7</a:t>
                </a:r>
                <a:r>
                  <a:rPr lang="en-AU" sz="1800" dirty="0"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AU" sz="1800" dirty="0">
                    <a:sym typeface="Wingdings" panose="05000000000000000000" pitchFamily="2" charset="2"/>
                  </a:rPr>
                  <a:t>MNIST: 28×28 8-bit greyscale images,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AU" sz="18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AU" sz="18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(2</m:t>
                            </m:r>
                          </m:e>
                          <m:sup>
                            <m:r>
                              <a:rPr lang="en-AU" sz="18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8</m:t>
                            </m:r>
                          </m:sup>
                        </m:sSup>
                        <m:r>
                          <a:rPr lang="en-AU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AU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28</m:t>
                        </m:r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AU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28</m:t>
                        </m:r>
                      </m:sup>
                    </m:sSup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≈1.1×</m:t>
                    </m:r>
                    <m:sSup>
                      <m:sSup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1888</m:t>
                        </m:r>
                      </m:sup>
                    </m:sSup>
                  </m:oMath>
                </a14:m>
                <a:endParaRPr lang="en-AU" sz="1800" dirty="0"/>
              </a:p>
              <a:p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1.1×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A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1888</m:t>
                        </m:r>
                      </m:sup>
                    </m:sSup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×0.067%</m:t>
                    </m:r>
                    <m:r>
                      <a:rPr lang="en-AU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≫6×</m:t>
                    </m:r>
                    <m:sSup>
                      <m:sSupPr>
                        <m:ctrlPr>
                          <a:rPr lang="en-AU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ABC0AE5-FE93-6503-DB32-36672A9CB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512" y="1186315"/>
                <a:ext cx="5305497" cy="5411037"/>
              </a:xfrm>
              <a:prstGeom prst="rect">
                <a:avLst/>
              </a:prstGeom>
              <a:blipFill>
                <a:blip r:embed="rId2"/>
                <a:stretch>
                  <a:fillRect l="-718" t="-937" b="-1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>
            <a:extLst>
              <a:ext uri="{FF2B5EF4-FFF2-40B4-BE49-F238E27FC236}">
                <a16:creationId xmlns:a16="http://schemas.microsoft.com/office/drawing/2014/main" id="{EDA4E791-84F1-B570-88E2-C60E5E8553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07598" y="1413788"/>
            <a:ext cx="3837607" cy="192673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E2BEE60-16CF-D7A7-C191-D9CAE46CD60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95475" y="3811765"/>
            <a:ext cx="3837607" cy="1926735"/>
          </a:xfrm>
          <a:prstGeom prst="rect">
            <a:avLst/>
          </a:prstGeom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873F44E4-5FE7-F959-8E2A-6FEF26015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336897"/>
              </p:ext>
            </p:extLst>
          </p:nvPr>
        </p:nvGraphicFramePr>
        <p:xfrm>
          <a:off x="1274239" y="1787483"/>
          <a:ext cx="5528300" cy="1368150"/>
        </p:xfrm>
        <a:graphic>
          <a:graphicData uri="http://schemas.openxmlformats.org/drawingml/2006/table">
            <a:tbl>
              <a:tblPr firstRow="1" firstCol="1" bandRow="1"/>
              <a:tblGrid>
                <a:gridCol w="1116463">
                  <a:extLst>
                    <a:ext uri="{9D8B030D-6E8A-4147-A177-3AD203B41FA5}">
                      <a16:colId xmlns:a16="http://schemas.microsoft.com/office/drawing/2014/main" val="1956901449"/>
                    </a:ext>
                  </a:extLst>
                </a:gridCol>
                <a:gridCol w="1232707">
                  <a:extLst>
                    <a:ext uri="{9D8B030D-6E8A-4147-A177-3AD203B41FA5}">
                      <a16:colId xmlns:a16="http://schemas.microsoft.com/office/drawing/2014/main" val="1241753031"/>
                    </a:ext>
                  </a:extLst>
                </a:gridCol>
                <a:gridCol w="1772016">
                  <a:extLst>
                    <a:ext uri="{9D8B030D-6E8A-4147-A177-3AD203B41FA5}">
                      <a16:colId xmlns:a16="http://schemas.microsoft.com/office/drawing/2014/main" val="3182548175"/>
                    </a:ext>
                  </a:extLst>
                </a:gridCol>
                <a:gridCol w="1407114">
                  <a:extLst>
                    <a:ext uri="{9D8B030D-6E8A-4147-A177-3AD203B41FA5}">
                      <a16:colId xmlns:a16="http://schemas.microsoft.com/office/drawing/2014/main" val="1145804486"/>
                    </a:ext>
                  </a:extLst>
                </a:gridCol>
              </a:tblGrid>
              <a:tr h="440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Size of the training dataset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Accuracy on its own test dataset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Accuracy on the test dataset with 4</a:t>
                      </a:r>
                      <a:r>
                        <a:rPr lang="en-AU" sz="1100" dirty="0"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AU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AU" sz="1100" baseline="30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AU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points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Accuracy on the boundary dataset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737082"/>
                  </a:ext>
                </a:extLst>
              </a:tr>
              <a:tr h="2318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92.7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60.8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75196"/>
                  </a:ext>
                </a:extLst>
              </a:tr>
              <a:tr h="2318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97.4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74.9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97421"/>
                  </a:ext>
                </a:extLst>
              </a:tr>
              <a:tr h="2318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94.1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980021"/>
                  </a:ext>
                </a:extLst>
              </a:tr>
              <a:tr h="2318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80000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98.9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541246"/>
                  </a:ext>
                </a:extLst>
              </a:tr>
            </a:tbl>
          </a:graphicData>
        </a:graphic>
      </p:graphicFrame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A70450EA-0228-64DA-7A9C-7E95DF6D8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266001"/>
              </p:ext>
            </p:extLst>
          </p:nvPr>
        </p:nvGraphicFramePr>
        <p:xfrm>
          <a:off x="1294558" y="3523733"/>
          <a:ext cx="5507981" cy="1368150"/>
        </p:xfrm>
        <a:graphic>
          <a:graphicData uri="http://schemas.openxmlformats.org/drawingml/2006/table">
            <a:tbl>
              <a:tblPr firstRow="1" firstCol="1" bandRow="1"/>
              <a:tblGrid>
                <a:gridCol w="1110837">
                  <a:extLst>
                    <a:ext uri="{9D8B030D-6E8A-4147-A177-3AD203B41FA5}">
                      <a16:colId xmlns:a16="http://schemas.microsoft.com/office/drawing/2014/main" val="1390888238"/>
                    </a:ext>
                  </a:extLst>
                </a:gridCol>
                <a:gridCol w="1238333">
                  <a:extLst>
                    <a:ext uri="{9D8B030D-6E8A-4147-A177-3AD203B41FA5}">
                      <a16:colId xmlns:a16="http://schemas.microsoft.com/office/drawing/2014/main" val="1872104867"/>
                    </a:ext>
                  </a:extLst>
                </a:gridCol>
                <a:gridCol w="1772016">
                  <a:extLst>
                    <a:ext uri="{9D8B030D-6E8A-4147-A177-3AD203B41FA5}">
                      <a16:colId xmlns:a16="http://schemas.microsoft.com/office/drawing/2014/main" val="530730041"/>
                    </a:ext>
                  </a:extLst>
                </a:gridCol>
                <a:gridCol w="1386795">
                  <a:extLst>
                    <a:ext uri="{9D8B030D-6E8A-4147-A177-3AD203B41FA5}">
                      <a16:colId xmlns:a16="http://schemas.microsoft.com/office/drawing/2014/main" val="722864931"/>
                    </a:ext>
                  </a:extLst>
                </a:gridCol>
              </a:tblGrid>
              <a:tr h="440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Size of the training dataset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Accuracy on its own test dataset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Accuracy on the test dataset with 4</a:t>
                      </a:r>
                      <a:r>
                        <a:rPr lang="en-AU" sz="1100" dirty="0">
                          <a:sym typeface="Wingdings" panose="05000000000000000000" pitchFamily="2" charset="2"/>
                        </a:rPr>
                        <a:t>×</a:t>
                      </a:r>
                      <a:r>
                        <a:rPr lang="en-AU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AU" sz="1100" baseline="30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AU" sz="11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points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Accuracy on the boundary dataset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18449"/>
                  </a:ext>
                </a:extLst>
              </a:tr>
              <a:tr h="2318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96.3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70.1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641670"/>
                  </a:ext>
                </a:extLst>
              </a:tr>
              <a:tr h="2318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99.8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85.7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708642"/>
                  </a:ext>
                </a:extLst>
              </a:tr>
              <a:tr h="2318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99.9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99.8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97.3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821274"/>
                  </a:ext>
                </a:extLst>
              </a:tr>
              <a:tr h="2318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80000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99.98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99.98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2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99.5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76" marR="683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809729"/>
                  </a:ext>
                </a:extLst>
              </a:tr>
            </a:tbl>
          </a:graphicData>
        </a:graphic>
      </p:graphicFrame>
      <p:sp>
        <p:nvSpPr>
          <p:cNvPr id="12" name="Rectangle 7">
            <a:extLst>
              <a:ext uri="{FF2B5EF4-FFF2-40B4-BE49-F238E27FC236}">
                <a16:creationId xmlns:a16="http://schemas.microsoft.com/office/drawing/2014/main" id="{E6245334-ACF4-EFC8-8785-F122AEF2C496}"/>
              </a:ext>
            </a:extLst>
          </p:cNvPr>
          <p:cNvSpPr/>
          <p:nvPr/>
        </p:nvSpPr>
        <p:spPr>
          <a:xfrm>
            <a:off x="1689971" y="2227589"/>
            <a:ext cx="3096344" cy="2158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7BB074E3-ED99-BE98-2655-5D6A4EDBF9EC}"/>
              </a:ext>
            </a:extLst>
          </p:cNvPr>
          <p:cNvSpPr/>
          <p:nvPr/>
        </p:nvSpPr>
        <p:spPr>
          <a:xfrm>
            <a:off x="1689971" y="4009426"/>
            <a:ext cx="3096344" cy="13291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8A4F874-453B-AECA-7549-3B1F198A08C9}"/>
              </a:ext>
            </a:extLst>
          </p:cNvPr>
          <p:cNvSpPr/>
          <p:nvPr/>
        </p:nvSpPr>
        <p:spPr>
          <a:xfrm>
            <a:off x="5866435" y="2310699"/>
            <a:ext cx="432048" cy="1329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407C0666-C349-DD4B-030D-AE7D9E758325}"/>
              </a:ext>
            </a:extLst>
          </p:cNvPr>
          <p:cNvSpPr/>
          <p:nvPr/>
        </p:nvSpPr>
        <p:spPr>
          <a:xfrm>
            <a:off x="5857675" y="3997418"/>
            <a:ext cx="432048" cy="1329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2DE09547-C487-E85A-05B2-26224033517E}"/>
              </a:ext>
            </a:extLst>
          </p:cNvPr>
          <p:cNvSpPr/>
          <p:nvPr/>
        </p:nvSpPr>
        <p:spPr>
          <a:xfrm>
            <a:off x="1597771" y="2742390"/>
            <a:ext cx="4844728" cy="13291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6E146D2A-4250-7270-3AE2-40AAD8D4C6C4}"/>
              </a:ext>
            </a:extLst>
          </p:cNvPr>
          <p:cNvSpPr/>
          <p:nvPr/>
        </p:nvSpPr>
        <p:spPr>
          <a:xfrm>
            <a:off x="1597771" y="4476513"/>
            <a:ext cx="4700712" cy="13951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08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Unnecessary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9A9BF8D-74BF-6664-DF29-3DC49D1DC7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7528" y="1124744"/>
                <a:ext cx="9468420" cy="517048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A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AU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dirty="0"/>
                  <a:t>: similarity measure</a:t>
                </a:r>
              </a:p>
              <a:p>
                <a:r>
                  <a:rPr lang="en-AU" sz="2000" dirty="0"/>
                  <a:t>Do machine learning models extract the same features as humans?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9A9BF8D-74BF-6664-DF29-3DC49D1DC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528" y="1124744"/>
                <a:ext cx="9468420" cy="5170488"/>
              </a:xfrm>
              <a:blipFill>
                <a:blip r:embed="rId2"/>
                <a:stretch>
                  <a:fillRect l="-536" t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>
            <a:extLst>
              <a:ext uri="{FF2B5EF4-FFF2-40B4-BE49-F238E27FC236}">
                <a16:creationId xmlns:a16="http://schemas.microsoft.com/office/drawing/2014/main" id="{FC02D0CD-A520-C0E9-EF36-27BD44016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0"/>
          <a:stretch/>
        </p:blipFill>
        <p:spPr>
          <a:xfrm>
            <a:off x="1521294" y="2636912"/>
            <a:ext cx="4574706" cy="3168352"/>
          </a:xfrm>
          <a:prstGeom prst="rect">
            <a:avLst/>
          </a:prstGeom>
        </p:spPr>
      </p:pic>
      <p:grpSp>
        <p:nvGrpSpPr>
          <p:cNvPr id="6" name="Group 9">
            <a:extLst>
              <a:ext uri="{FF2B5EF4-FFF2-40B4-BE49-F238E27FC236}">
                <a16:creationId xmlns:a16="http://schemas.microsoft.com/office/drawing/2014/main" id="{1CD67EC9-108E-22D7-BA16-5879FA9AEB7B}"/>
              </a:ext>
            </a:extLst>
          </p:cNvPr>
          <p:cNvGrpSpPr/>
          <p:nvPr/>
        </p:nvGrpSpPr>
        <p:grpSpPr>
          <a:xfrm>
            <a:off x="6663289" y="2751681"/>
            <a:ext cx="4953000" cy="2981798"/>
            <a:chOff x="820316" y="3068960"/>
            <a:chExt cx="4953000" cy="298179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C00AE9F-FD3A-69E5-4F99-2D3726D0A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0316" y="3068960"/>
              <a:ext cx="4953000" cy="2981798"/>
            </a:xfrm>
            <a:prstGeom prst="rect">
              <a:avLst/>
            </a:prstGeom>
          </p:spPr>
        </p:pic>
        <p:cxnSp>
          <p:nvCxnSpPr>
            <p:cNvPr id="8" name="Straight Connector 12">
              <a:extLst>
                <a:ext uri="{FF2B5EF4-FFF2-40B4-BE49-F238E27FC236}">
                  <a16:creationId xmlns:a16="http://schemas.microsoft.com/office/drawing/2014/main" id="{FE7D32A3-B750-4A91-1EBE-A04F10EB81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44888" y="3330000"/>
              <a:ext cx="0" cy="16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15">
              <a:extLst>
                <a:ext uri="{FF2B5EF4-FFF2-40B4-BE49-F238E27FC236}">
                  <a16:creationId xmlns:a16="http://schemas.microsoft.com/office/drawing/2014/main" id="{452AF50B-5CE3-7912-BF6A-1CB5F327C2C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96816" y="3068960"/>
              <a:ext cx="504056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23">
              <a:extLst>
                <a:ext uri="{FF2B5EF4-FFF2-40B4-BE49-F238E27FC236}">
                  <a16:creationId xmlns:a16="http://schemas.microsoft.com/office/drawing/2014/main" id="{04718436-B05A-B334-21C5-869360F6005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96816" y="3284984"/>
              <a:ext cx="648072" cy="2160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26">
              <a:extLst>
                <a:ext uri="{FF2B5EF4-FFF2-40B4-BE49-F238E27FC236}">
                  <a16:creationId xmlns:a16="http://schemas.microsoft.com/office/drawing/2014/main" id="{BC9B08BB-F7FE-A646-77F6-8ED5327389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16896" y="4077072"/>
              <a:ext cx="0" cy="9053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29">
              <a:extLst>
                <a:ext uri="{FF2B5EF4-FFF2-40B4-BE49-F238E27FC236}">
                  <a16:creationId xmlns:a16="http://schemas.microsoft.com/office/drawing/2014/main" id="{A6738E96-4E6A-659D-C770-C74F5BFD32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28864" y="4941168"/>
              <a:ext cx="0" cy="412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BB1A709-FE7B-2B9D-317D-08C877749479}"/>
              </a:ext>
            </a:extLst>
          </p:cNvPr>
          <p:cNvSpPr txBox="1"/>
          <p:nvPr/>
        </p:nvSpPr>
        <p:spPr>
          <a:xfrm>
            <a:off x="486024" y="6300912"/>
            <a:ext cx="1041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 theoretical framework for robustness of (deep) classifiers against adversarial examples." </a:t>
            </a:r>
            <a:r>
              <a:rPr lang="en-AU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arXiv:1612.00334</a:t>
            </a:r>
            <a:r>
              <a:rPr lang="en-AU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(2016).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404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Unnecessary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endParaRPr kumimoji="1" lang="zh-CN" altLang="en-US" dirty="0"/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50A38C23-931B-315D-217E-C65B08F6CAC0}"/>
              </a:ext>
            </a:extLst>
          </p:cNvPr>
          <p:cNvGrpSpPr/>
          <p:nvPr/>
        </p:nvGrpSpPr>
        <p:grpSpPr>
          <a:xfrm>
            <a:off x="604292" y="1196752"/>
            <a:ext cx="4953000" cy="2981798"/>
            <a:chOff x="820316" y="3068960"/>
            <a:chExt cx="4953000" cy="2981798"/>
          </a:xfrm>
        </p:grpSpPr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2ADA17FD-DA9F-852C-8279-016FF03E6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316" y="3068960"/>
              <a:ext cx="4953000" cy="2981798"/>
            </a:xfrm>
            <a:prstGeom prst="rect">
              <a:avLst/>
            </a:prstGeom>
          </p:spPr>
        </p:pic>
        <p:cxnSp>
          <p:nvCxnSpPr>
            <p:cNvPr id="23" name="Straight Connector 12">
              <a:extLst>
                <a:ext uri="{FF2B5EF4-FFF2-40B4-BE49-F238E27FC236}">
                  <a16:creationId xmlns:a16="http://schemas.microsoft.com/office/drawing/2014/main" id="{478BE0D1-F009-0D9E-ED0C-653D90991A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44888" y="3330000"/>
              <a:ext cx="0" cy="16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15">
              <a:extLst>
                <a:ext uri="{FF2B5EF4-FFF2-40B4-BE49-F238E27FC236}">
                  <a16:creationId xmlns:a16="http://schemas.microsoft.com/office/drawing/2014/main" id="{4DD7A18B-DCE2-06C3-CC19-E982F6B21B3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96816" y="3068960"/>
              <a:ext cx="504056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3">
              <a:extLst>
                <a:ext uri="{FF2B5EF4-FFF2-40B4-BE49-F238E27FC236}">
                  <a16:creationId xmlns:a16="http://schemas.microsoft.com/office/drawing/2014/main" id="{06513969-7551-2C8C-8AB2-40A955518F3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96816" y="3284984"/>
              <a:ext cx="648072" cy="2160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6">
              <a:extLst>
                <a:ext uri="{FF2B5EF4-FFF2-40B4-BE49-F238E27FC236}">
                  <a16:creationId xmlns:a16="http://schemas.microsoft.com/office/drawing/2014/main" id="{1FFE870A-9845-FBBF-1C37-4B4B1A226C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16896" y="4077072"/>
              <a:ext cx="0" cy="9053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9">
              <a:extLst>
                <a:ext uri="{FF2B5EF4-FFF2-40B4-BE49-F238E27FC236}">
                  <a16:creationId xmlns:a16="http://schemas.microsoft.com/office/drawing/2014/main" id="{D21FE058-2A7C-1CCF-8152-DB8596919B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28864" y="4941168"/>
              <a:ext cx="0" cy="412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8" name="TextBox 10">
            <a:extLst>
              <a:ext uri="{FF2B5EF4-FFF2-40B4-BE49-F238E27FC236}">
                <a16:creationId xmlns:a16="http://schemas.microsoft.com/office/drawing/2014/main" id="{F911CB55-CAC8-02C2-00C2-B06D47A47514}"/>
              </a:ext>
            </a:extLst>
          </p:cNvPr>
          <p:cNvSpPr txBox="1"/>
          <p:nvPr/>
        </p:nvSpPr>
        <p:spPr>
          <a:xfrm>
            <a:off x="5836807" y="1274854"/>
            <a:ext cx="5750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Adversarial samples can be far away from the original instance in the trained classifier’s feature space, and at the other side of the boundary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9BA47B4D-B8B9-6CC0-EFAE-86677529A66F}"/>
              </a:ext>
            </a:extLst>
          </p:cNvPr>
          <p:cNvSpPr txBox="1"/>
          <p:nvPr/>
        </p:nvSpPr>
        <p:spPr>
          <a:xfrm>
            <a:off x="5836807" y="3133417"/>
            <a:ext cx="5750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Each adversarial sample is close to the original instance in the oracle feature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3">
                <a:extLst>
                  <a:ext uri="{FF2B5EF4-FFF2-40B4-BE49-F238E27FC236}">
                    <a16:creationId xmlns:a16="http://schemas.microsoft.com/office/drawing/2014/main" id="{D38DAF5D-A446-0CAF-AF6A-479DE05AED83}"/>
                  </a:ext>
                </a:extLst>
              </p:cNvPr>
              <p:cNvSpPr txBox="1"/>
              <p:nvPr/>
            </p:nvSpPr>
            <p:spPr>
              <a:xfrm>
                <a:off x="836815" y="4550352"/>
                <a:ext cx="999998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1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AU" sz="2200" kern="0" dirty="0"/>
                  <a:t>Unnecessary features ruin strong-robustness</a:t>
                </a:r>
              </a:p>
              <a:p>
                <a:pPr marL="877888" lvl="1" indent="-342900">
                  <a:buClr>
                    <a:schemeClr val="accent1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2200" kern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2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2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kern="0" dirty="0"/>
                  <a:t> uses unnecessary features </a:t>
                </a:r>
                <a:r>
                  <a:rPr lang="en-US" sz="2200" kern="0" dirty="0">
                    <a:sym typeface="Wingdings" panose="05000000000000000000" pitchFamily="2" charset="2"/>
                  </a:rPr>
                  <a:t> not </a:t>
                </a:r>
                <a:r>
                  <a:rPr lang="en-US" sz="2200" kern="0" dirty="0"/>
                  <a:t>strong-robust</a:t>
                </a:r>
              </a:p>
              <a:p>
                <a:pPr marL="877888" lvl="1" indent="-342900">
                  <a:buClr>
                    <a:schemeClr val="accent1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2200" kern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2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2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kern="0" dirty="0"/>
                  <a:t> misses necessary features used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2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2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kern="0" dirty="0"/>
                  <a:t> </a:t>
                </a:r>
                <a:r>
                  <a:rPr lang="en-US" sz="2200" kern="0" dirty="0">
                    <a:sym typeface="Wingdings" panose="05000000000000000000" pitchFamily="2" charset="2"/>
                  </a:rPr>
                  <a:t> not accurate</a:t>
                </a:r>
              </a:p>
              <a:p>
                <a:pPr marL="877888" lvl="1" indent="-342900">
                  <a:buClr>
                    <a:schemeClr val="accent1">
                      <a:lumMod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2200" kern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2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2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kern="0" dirty="0"/>
                  <a:t> uses the same set of features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2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2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2200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kern="0" dirty="0">
                    <a:sym typeface="Wingdings" panose="05000000000000000000" pitchFamily="2" charset="2"/>
                  </a:rPr>
                  <a:t> </a:t>
                </a:r>
                <a:r>
                  <a:rPr lang="en-US" sz="2200" kern="0" dirty="0"/>
                  <a:t>strong-robust, can be accurate</a:t>
                </a:r>
              </a:p>
            </p:txBody>
          </p:sp>
        </mc:Choice>
        <mc:Fallback xmlns="">
          <p:sp>
            <p:nvSpPr>
              <p:cNvPr id="30" name="TextBox 13">
                <a:extLst>
                  <a:ext uri="{FF2B5EF4-FFF2-40B4-BE49-F238E27FC236}">
                    <a16:creationId xmlns:a16="http://schemas.microsoft.com/office/drawing/2014/main" id="{D38DAF5D-A446-0CAF-AF6A-479DE05AE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15" y="4550352"/>
                <a:ext cx="9999984" cy="1446550"/>
              </a:xfrm>
              <a:prstGeom prst="rect">
                <a:avLst/>
              </a:prstGeom>
              <a:blipFill>
                <a:blip r:embed="rId3"/>
                <a:stretch>
                  <a:fillRect l="-634" t="-2609" b="-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12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233248" cy="572971"/>
          </a:xfrm>
        </p:spPr>
        <p:txBody>
          <a:bodyPr/>
          <a:lstStyle/>
          <a:p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Non-robust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kumimoji="1" lang="zh-CN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F7AD4-5D56-6B08-95AF-44E760193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550" y="1194362"/>
            <a:ext cx="10365018" cy="236922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AU" sz="2400" dirty="0"/>
              <a:t>Predictive features of the data can be split into </a:t>
            </a:r>
          </a:p>
          <a:p>
            <a:pPr lvl="1">
              <a:spcBef>
                <a:spcPts val="1800"/>
              </a:spcBef>
            </a:pPr>
            <a:r>
              <a:rPr lang="en-AU" sz="2000" b="1" dirty="0"/>
              <a:t>Robust: </a:t>
            </a:r>
            <a:r>
              <a:rPr lang="en-AU" sz="2000" dirty="0"/>
              <a:t>Patterns that are predictive of the true label </a:t>
            </a:r>
            <a:r>
              <a:rPr lang="en-AU" sz="2000" dirty="0">
                <a:solidFill>
                  <a:schemeClr val="accent1">
                    <a:lumMod val="50000"/>
                  </a:schemeClr>
                </a:solidFill>
              </a:rPr>
              <a:t>even when adversarially perturbed</a:t>
            </a:r>
          </a:p>
          <a:p>
            <a:pPr lvl="1">
              <a:spcBef>
                <a:spcPts val="1800"/>
              </a:spcBef>
            </a:pPr>
            <a:r>
              <a:rPr lang="en-AU" sz="2000" b="1" dirty="0"/>
              <a:t>Non-robust: </a:t>
            </a:r>
            <a:r>
              <a:rPr lang="en-AU" sz="2000" dirty="0"/>
              <a:t>Patterns that while predictive, can be </a:t>
            </a:r>
            <a:r>
              <a:rPr lang="en-AU" sz="2000" dirty="0">
                <a:solidFill>
                  <a:schemeClr val="accent1">
                    <a:lumMod val="50000"/>
                  </a:schemeClr>
                </a:solidFill>
              </a:rPr>
              <a:t>flipped</a:t>
            </a:r>
            <a:r>
              <a:rPr lang="en-AU" sz="2000" dirty="0"/>
              <a:t> by an adversary within a pre-defined perturbation set to be indicate a wrong class.</a:t>
            </a:r>
          </a:p>
          <a:p>
            <a:pPr lvl="1"/>
            <a:endParaRPr lang="en-US" sz="20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8FF769C-3FCE-A049-4476-17A8D75E0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2" b="3204"/>
          <a:stretch/>
        </p:blipFill>
        <p:spPr>
          <a:xfrm>
            <a:off x="3165562" y="3563582"/>
            <a:ext cx="5522726" cy="23856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2451C9-8C59-B417-583B-33712B28E0AD}"/>
              </a:ext>
            </a:extLst>
          </p:cNvPr>
          <p:cNvSpPr txBox="1"/>
          <p:nvPr/>
        </p:nvSpPr>
        <p:spPr>
          <a:xfrm>
            <a:off x="479376" y="6237312"/>
            <a:ext cx="6661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Ilyas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Adversarial Examples Are Not Bugs, They Are Features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endParaRPr kumimoji="1" lang="en-AU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832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233248" cy="572971"/>
          </a:xfrm>
        </p:spPr>
        <p:txBody>
          <a:bodyPr/>
          <a:lstStyle/>
          <a:p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Non-robust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2451C9-8C59-B417-583B-33712B28E0AD}"/>
              </a:ext>
            </a:extLst>
          </p:cNvPr>
          <p:cNvSpPr txBox="1"/>
          <p:nvPr/>
        </p:nvSpPr>
        <p:spPr>
          <a:xfrm>
            <a:off x="695400" y="6237312"/>
            <a:ext cx="6661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Ilyas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AU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Adversarial Examples Are Not Bugs, They Are Features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endParaRPr kumimoji="1" lang="en-AU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E9CCECA-9DC8-F7BD-2214-5F92AA00F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3" r="42817"/>
          <a:stretch/>
        </p:blipFill>
        <p:spPr>
          <a:xfrm>
            <a:off x="1419337" y="1385167"/>
            <a:ext cx="4109727" cy="39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60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233248" cy="572971"/>
          </a:xfrm>
        </p:spPr>
        <p:txBody>
          <a:bodyPr/>
          <a:lstStyle/>
          <a:p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Non-robust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kumimoji="1" lang="zh-CN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4CCCA2D-209C-62BF-06DC-DA8CD3913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3" r="1666"/>
          <a:stretch/>
        </p:blipFill>
        <p:spPr>
          <a:xfrm>
            <a:off x="1419337" y="1385167"/>
            <a:ext cx="7067326" cy="3988049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7492794-DEAA-B28A-F23F-E6C715865292}"/>
              </a:ext>
            </a:extLst>
          </p:cNvPr>
          <p:cNvSpPr/>
          <p:nvPr/>
        </p:nvSpPr>
        <p:spPr bwMode="auto">
          <a:xfrm>
            <a:off x="6609184" y="2681311"/>
            <a:ext cx="1656184" cy="12961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598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E7C1D-C288-6B43-A0B2-33C8B1AD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508A34-EA81-4353-5FAB-7D2FC73CE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83" y="1040601"/>
            <a:ext cx="8487816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Speech Recognition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sz="2000" i="1" dirty="0"/>
              <a:t>Baidu Deep Speech 2:</a:t>
            </a:r>
          </a:p>
          <a:p>
            <a:r>
              <a:rPr lang="en-US" sz="2000" dirty="0"/>
              <a:t>End-to-end Deep Learning for English and Mandarin Speech Recognition</a:t>
            </a:r>
          </a:p>
          <a:p>
            <a:r>
              <a:rPr lang="en-US" sz="2000" dirty="0"/>
              <a:t>English and Mandarin speech recognition Transition from English to Mandarin made simpler by end-to-end DL</a:t>
            </a:r>
          </a:p>
          <a:p>
            <a:r>
              <a:rPr lang="en-US" sz="2000" dirty="0"/>
              <a:t>No feature engineering or Mandarin-specifics required </a:t>
            </a:r>
          </a:p>
          <a:p>
            <a:r>
              <a:rPr lang="en-US" sz="2000" dirty="0"/>
              <a:t>More accurate than humans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Error rate 3.7% vs. 4% for human tests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2088CBD-DE67-F674-CD08-DEE0D8C3A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1052736"/>
            <a:ext cx="1706982" cy="1628800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5F7EC4E2-2E61-E225-DC45-318FF20D4A43}"/>
              </a:ext>
            </a:extLst>
          </p:cNvPr>
          <p:cNvSpPr/>
          <p:nvPr/>
        </p:nvSpPr>
        <p:spPr>
          <a:xfrm>
            <a:off x="794483" y="6021288"/>
            <a:ext cx="3798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svail.github.io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/mandarin/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arxiv.org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/pdf/1512.02595.pdf</a:t>
            </a:r>
          </a:p>
        </p:txBody>
      </p:sp>
    </p:spTree>
    <p:extLst>
      <p:ext uri="{BB962C8B-B14F-4D97-AF65-F5344CB8AC3E}">
        <p14:creationId xmlns:p14="http://schemas.microsoft.com/office/powerpoint/2010/main" val="57710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233248" cy="572971"/>
          </a:xfrm>
        </p:spPr>
        <p:txBody>
          <a:bodyPr/>
          <a:lstStyle/>
          <a:p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Non-robust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kumimoji="1" lang="zh-CN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F9B42A6-E31C-EF84-7983-CE147D3A9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3" r="1666"/>
          <a:stretch/>
        </p:blipFill>
        <p:spPr>
          <a:xfrm>
            <a:off x="1419337" y="1457175"/>
            <a:ext cx="7067326" cy="39880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7A177F-8358-2259-3A3B-E11667DC8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336" y="2767123"/>
            <a:ext cx="2850507" cy="1368152"/>
          </a:xfrm>
          <a:ln w="28575"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1800" b="1" dirty="0">
                <a:solidFill>
                  <a:srgbClr val="FF0000"/>
                </a:solidFill>
              </a:rPr>
              <a:t>Training on original set</a:t>
            </a:r>
            <a:r>
              <a:rPr lang="en-AU" sz="1800" b="1" dirty="0"/>
              <a:t>,</a:t>
            </a:r>
            <a:r>
              <a:rPr lang="en-AU" sz="1800" dirty="0"/>
              <a:t> both the robust </a:t>
            </a:r>
            <a:r>
              <a:rPr lang="en-US" altLang="zh-CN" sz="1800" dirty="0"/>
              <a:t>&amp;</a:t>
            </a:r>
            <a:r>
              <a:rPr lang="en-AU" sz="1800" dirty="0"/>
              <a:t> non-robust features of the input are predictive of the label</a:t>
            </a:r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8055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233248" cy="572971"/>
          </a:xfrm>
        </p:spPr>
        <p:txBody>
          <a:bodyPr/>
          <a:lstStyle/>
          <a:p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Non-robust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kumimoji="1" lang="zh-CN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77828A3-7E8D-382C-9ECF-A330FE163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53"/>
          <a:stretch/>
        </p:blipFill>
        <p:spPr>
          <a:xfrm>
            <a:off x="1604628" y="1268760"/>
            <a:ext cx="669674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3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233248" cy="572971"/>
          </a:xfrm>
        </p:spPr>
        <p:txBody>
          <a:bodyPr/>
          <a:lstStyle/>
          <a:p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Non-robust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FAF53-1AA2-2AAF-7389-79F2F6A4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28" y="1250571"/>
            <a:ext cx="6696744" cy="462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0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E6700-465B-483C-4CE0-72EDC827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33414"/>
            <a:ext cx="11233248" cy="572971"/>
          </a:xfrm>
        </p:spPr>
        <p:txBody>
          <a:bodyPr/>
          <a:lstStyle/>
          <a:p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Non-robust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2451C9-8C59-B417-583B-33712B28E0AD}"/>
              </a:ext>
            </a:extLst>
          </p:cNvPr>
          <p:cNvSpPr txBox="1"/>
          <p:nvPr/>
        </p:nvSpPr>
        <p:spPr>
          <a:xfrm>
            <a:off x="1098271" y="5949280"/>
            <a:ext cx="760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Ilyas</a:t>
            </a:r>
            <a:r>
              <a:rPr kumimoji="1" lang="zh-CN" altLang="en-US" dirty="0"/>
              <a:t> </a:t>
            </a:r>
            <a:r>
              <a:rPr kumimoji="1" lang="en-US" altLang="zh-CN" dirty="0"/>
              <a:t>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al.</a:t>
            </a:r>
            <a:r>
              <a:rPr kumimoji="1" lang="zh-CN" altLang="en-US" dirty="0"/>
              <a:t> </a:t>
            </a:r>
            <a:r>
              <a:rPr kumimoji="1" lang="en-AU" altLang="zh-CN" dirty="0"/>
              <a:t>Adversarial Examples Are Not Bugs, They Are Features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NeurIPS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endParaRPr kumimoji="1" lang="en-AU" altLang="zh-CN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B19FBED-D991-58DE-16C9-5546020A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28" y="980728"/>
            <a:ext cx="6696744" cy="462670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5C63B-827F-6870-7BD8-1324460DA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7978" y="2610002"/>
            <a:ext cx="2850507" cy="1368152"/>
          </a:xfrm>
          <a:ln w="28575"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altLang="zh-CN" sz="1800" b="1" dirty="0">
                <a:solidFill>
                  <a:srgbClr val="FF0000"/>
                </a:solidFill>
              </a:rPr>
              <a:t>Training on perturbed set</a:t>
            </a:r>
            <a:r>
              <a:rPr lang="en-AU" altLang="zh-CN" sz="1800" dirty="0"/>
              <a:t>, only the </a:t>
            </a:r>
            <a:r>
              <a:rPr lang="en-AU" altLang="zh-CN" sz="1800" dirty="0">
                <a:solidFill>
                  <a:schemeClr val="accent1">
                    <a:lumMod val="50000"/>
                  </a:schemeClr>
                </a:solidFill>
              </a:rPr>
              <a:t>non-robust</a:t>
            </a:r>
            <a:r>
              <a:rPr lang="en-AU" altLang="zh-CN" sz="1800" dirty="0"/>
              <a:t> features provide correct guidance for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436236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36032C-C150-AB14-DDAB-3D0594559A1E}"/>
              </a:ext>
            </a:extLst>
          </p:cNvPr>
          <p:cNvSpPr txBox="1">
            <a:spLocks/>
          </p:cNvSpPr>
          <p:nvPr/>
        </p:nvSpPr>
        <p:spPr>
          <a:xfrm>
            <a:off x="838200" y="3023356"/>
            <a:ext cx="10515600" cy="81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800" dirty="0"/>
              <a:t>谢谢！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51531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E7C1D-C288-6B43-A0B2-33C8B1AD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Outperform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4ED514-F575-97AA-FCB7-7554301F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059745"/>
            <a:ext cx="9217024" cy="5544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Strategic Games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i="1" dirty="0" err="1"/>
              <a:t>AlphaGo</a:t>
            </a:r>
            <a:r>
              <a:rPr lang="en-US" sz="2000" i="1" dirty="0"/>
              <a:t>:</a:t>
            </a:r>
            <a:r>
              <a:rPr lang="en-US" sz="2000" dirty="0"/>
              <a:t> </a:t>
            </a:r>
          </a:p>
          <a:p>
            <a:r>
              <a:rPr lang="en-US" sz="2000" dirty="0"/>
              <a:t>First Computer Program to Beat a Human </a:t>
            </a:r>
          </a:p>
          <a:p>
            <a:pPr marL="0" indent="0">
              <a:buNone/>
            </a:pPr>
            <a:r>
              <a:rPr lang="en-US" sz="2000" dirty="0"/>
              <a:t>    Go Professional</a:t>
            </a:r>
          </a:p>
          <a:p>
            <a:r>
              <a:rPr lang="en-US" sz="2000" dirty="0"/>
              <a:t>Training DNNs: 3 weeks, 340 million training steps on 50 GPUs </a:t>
            </a:r>
          </a:p>
          <a:p>
            <a:r>
              <a:rPr lang="en-US" sz="2000" dirty="0"/>
              <a:t>Play: Asynchronous multi-threaded search </a:t>
            </a:r>
          </a:p>
          <a:p>
            <a:r>
              <a:rPr lang="en-US" sz="2000" dirty="0"/>
              <a:t>Simulations on CPUs, policy and value DNNs in parallel on GPUs </a:t>
            </a:r>
          </a:p>
          <a:p>
            <a:r>
              <a:rPr lang="en-US" sz="2000" dirty="0"/>
              <a:t>Single machine: 40 search threads, 48 CPUs, and 8 GPUs </a:t>
            </a:r>
          </a:p>
          <a:p>
            <a:r>
              <a:rPr lang="en-US" sz="2000" dirty="0"/>
              <a:t>Distributed version: 40 search threads, 1202 CPUs and 176 GPUs </a:t>
            </a:r>
          </a:p>
          <a:p>
            <a:r>
              <a:rPr lang="en-US" sz="2000" dirty="0"/>
              <a:t>Outcome: Beat both European and World Go champions in best of 5 matches 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DE4D734-9FEF-4D8E-B66E-5B24325FE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r="8724"/>
          <a:stretch/>
        </p:blipFill>
        <p:spPr>
          <a:xfrm>
            <a:off x="8688288" y="1059745"/>
            <a:ext cx="2448272" cy="1609373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D93879E5-02A2-0057-6BE4-E37A200E0B58}"/>
              </a:ext>
            </a:extLst>
          </p:cNvPr>
          <p:cNvSpPr/>
          <p:nvPr/>
        </p:nvSpPr>
        <p:spPr>
          <a:xfrm>
            <a:off x="983432" y="6237312"/>
            <a:ext cx="6687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www.nature.com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/nature/journal/v529/n7587/full/nature16961.html </a:t>
            </a:r>
          </a:p>
        </p:txBody>
      </p:sp>
    </p:spTree>
    <p:extLst>
      <p:ext uri="{BB962C8B-B14F-4D97-AF65-F5344CB8AC3E}">
        <p14:creationId xmlns:p14="http://schemas.microsoft.com/office/powerpoint/2010/main" val="242717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E7C1D-C288-6B43-A0B2-33C8B1AD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Outperform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4ED514-F575-97AA-FCB7-7554301F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059745"/>
            <a:ext cx="9217024" cy="5544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Strategic Games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i="1" dirty="0" err="1"/>
              <a:t>AlphaGo</a:t>
            </a:r>
            <a:r>
              <a:rPr lang="en-US" sz="2000" i="1" dirty="0"/>
              <a:t>:</a:t>
            </a:r>
            <a:r>
              <a:rPr lang="en-US" sz="2000" dirty="0"/>
              <a:t> </a:t>
            </a:r>
          </a:p>
          <a:p>
            <a:r>
              <a:rPr lang="en-US" sz="2000" dirty="0"/>
              <a:t>First Computer Program to Beat a Human </a:t>
            </a:r>
          </a:p>
          <a:p>
            <a:pPr marL="0" indent="0">
              <a:buNone/>
            </a:pPr>
            <a:r>
              <a:rPr lang="en-US" sz="2000" dirty="0"/>
              <a:t>    Go Professional</a:t>
            </a:r>
          </a:p>
          <a:p>
            <a:r>
              <a:rPr lang="en-US" sz="2000" dirty="0"/>
              <a:t>Training DNNs: 3 weeks, 340 million training steps on 50 GPUs </a:t>
            </a:r>
          </a:p>
          <a:p>
            <a:r>
              <a:rPr lang="en-US" sz="2000" dirty="0"/>
              <a:t>Play: Asynchronous multi-threaded search </a:t>
            </a:r>
          </a:p>
          <a:p>
            <a:r>
              <a:rPr lang="en-US" sz="2000" dirty="0"/>
              <a:t>Simulations on CPUs, policy and value DNNs in parallel on GPUs </a:t>
            </a:r>
          </a:p>
          <a:p>
            <a:r>
              <a:rPr lang="en-US" sz="2000" dirty="0"/>
              <a:t>Single machine: 40 search threads, 48 CPUs, and 8 GPUs </a:t>
            </a:r>
          </a:p>
          <a:p>
            <a:r>
              <a:rPr lang="en-US" sz="2000" dirty="0"/>
              <a:t>Distributed version: 40 search threads, 1202 CPUs and 176 GPUs </a:t>
            </a:r>
          </a:p>
          <a:p>
            <a:r>
              <a:rPr lang="en-US" sz="2000" dirty="0"/>
              <a:t>Outcome: Beat both European and World Go champions in best of 5 matches 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DE4D734-9FEF-4D8E-B66E-5B24325FE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r="8724"/>
          <a:stretch/>
        </p:blipFill>
        <p:spPr>
          <a:xfrm>
            <a:off x="8688288" y="1059745"/>
            <a:ext cx="2448272" cy="1609373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D93879E5-02A2-0057-6BE4-E37A200E0B58}"/>
              </a:ext>
            </a:extLst>
          </p:cNvPr>
          <p:cNvSpPr/>
          <p:nvPr/>
        </p:nvSpPr>
        <p:spPr>
          <a:xfrm>
            <a:off x="911424" y="6265807"/>
            <a:ext cx="6687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www.nature.com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/nature/journal/v529/n7587/full/nature16961.html </a:t>
            </a:r>
          </a:p>
        </p:txBody>
      </p:sp>
    </p:spTree>
    <p:extLst>
      <p:ext uri="{BB962C8B-B14F-4D97-AF65-F5344CB8AC3E}">
        <p14:creationId xmlns:p14="http://schemas.microsoft.com/office/powerpoint/2010/main" val="261043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9A495-E401-0F62-C809-D4966E4E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Outperform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Human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pic>
        <p:nvPicPr>
          <p:cNvPr id="8" name="Picture 45">
            <a:extLst>
              <a:ext uri="{FF2B5EF4-FFF2-40B4-BE49-F238E27FC236}">
                <a16:creationId xmlns:a16="http://schemas.microsoft.com/office/drawing/2014/main" id="{13CF3D5B-5C0B-63CA-E89D-CD8BB4DF6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17" t="-1" r="18946" b="25186"/>
          <a:stretch/>
        </p:blipFill>
        <p:spPr>
          <a:xfrm>
            <a:off x="8472264" y="1913327"/>
            <a:ext cx="3064381" cy="1932307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  <a:prstDash val="solid"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7221FA-DBE5-4613-B440-244AD1E79075}"/>
              </a:ext>
            </a:extLst>
          </p:cNvPr>
          <p:cNvSpPr txBox="1"/>
          <p:nvPr/>
        </p:nvSpPr>
        <p:spPr>
          <a:xfrm>
            <a:off x="1088994" y="4152396"/>
            <a:ext cx="301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Large-scale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Recognition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BECAA3-B47D-C00C-1407-2DB3FAFFB7A6}"/>
              </a:ext>
            </a:extLst>
          </p:cNvPr>
          <p:cNvSpPr txBox="1"/>
          <p:nvPr/>
        </p:nvSpPr>
        <p:spPr>
          <a:xfrm>
            <a:off x="6187201" y="415239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DALL·E 2</a:t>
            </a:r>
            <a:endParaRPr kumimoji="1" lang="zh-CN" altLang="en-US" dirty="0"/>
          </a:p>
        </p:txBody>
      </p:sp>
      <p:sp>
        <p:nvSpPr>
          <p:cNvPr id="14" name="AutoShape 4" descr="unknown">
            <a:extLst>
              <a:ext uri="{FF2B5EF4-FFF2-40B4-BE49-F238E27FC236}">
                <a16:creationId xmlns:a16="http://schemas.microsoft.com/office/drawing/2014/main" id="{BB2C49EA-7F2D-8829-7DC0-05D87D2FDC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 descr="unknown">
            <a:extLst>
              <a:ext uri="{FF2B5EF4-FFF2-40B4-BE49-F238E27FC236}">
                <a16:creationId xmlns:a16="http://schemas.microsoft.com/office/drawing/2014/main" id="{EECA0FE2-FD6D-A1D4-C18B-F6989DB74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622" y="1913327"/>
            <a:ext cx="2058192" cy="205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9A0239-1213-815B-435E-94E453A99EBF}"/>
              </a:ext>
            </a:extLst>
          </p:cNvPr>
          <p:cNvSpPr txBox="1"/>
          <p:nvPr/>
        </p:nvSpPr>
        <p:spPr>
          <a:xfrm>
            <a:off x="9704830" y="4152396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 err="1"/>
              <a:t>AlphaFold</a:t>
            </a:r>
            <a:r>
              <a:rPr kumimoji="1" lang="zh-CN" altLang="en-US" dirty="0"/>
              <a:t> </a:t>
            </a:r>
            <a:r>
              <a:rPr kumimoji="1" lang="en-US" altLang="zh-CN" dirty="0"/>
              <a:t>V2</a:t>
            </a:r>
            <a:endParaRPr kumimoji="1" lang="zh-CN" altLang="en-US" dirty="0"/>
          </a:p>
        </p:txBody>
      </p:sp>
      <p:pic>
        <p:nvPicPr>
          <p:cNvPr id="16" name="Picture 4" descr="Google &amp; DeepMind Researchers Revamp ImageNet | Synced">
            <a:extLst>
              <a:ext uri="{FF2B5EF4-FFF2-40B4-BE49-F238E27FC236}">
                <a16:creationId xmlns:a16="http://schemas.microsoft.com/office/drawing/2014/main" id="{10845832-137E-1441-E126-DE0B5579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55" y="1992224"/>
            <a:ext cx="3887208" cy="166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17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090866FF-14B1-D543-9777-D07C1912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8786192" cy="572971"/>
          </a:xfrm>
        </p:spPr>
        <p:txBody>
          <a:bodyPr>
            <a:noAutofit/>
          </a:bodyPr>
          <a:lstStyle/>
          <a:p>
            <a:r>
              <a:rPr lang="en-US" altLang="ja-JP" dirty="0"/>
              <a:t>Large Language Model (LLM): </a:t>
            </a:r>
            <a:r>
              <a:rPr lang="en-US" altLang="zh-CN" dirty="0"/>
              <a:t>ChatGPT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5DDBB9-659B-3D67-B3F3-DC45392F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8" y="1412775"/>
            <a:ext cx="7770250" cy="4032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74A9B2-E789-270F-54BE-27E7E47BA05D}"/>
                  </a:ext>
                </a:extLst>
              </p:cNvPr>
              <p:cNvSpPr txBox="1"/>
              <p:nvPr/>
            </p:nvSpPr>
            <p:spPr>
              <a:xfrm>
                <a:off x="8645215" y="1305341"/>
                <a:ext cx="2880320" cy="424731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err="1"/>
                  <a:t>OpenAI</a:t>
                </a:r>
                <a:r>
                  <a:rPr kumimoji="1" lang="zh-CN" altLang="en-US" dirty="0"/>
                  <a:t>在</a:t>
                </a:r>
                <a:r>
                  <a:rPr kumimoji="1" lang="en-US" altLang="zh-CN" dirty="0"/>
                  <a:t>2022</a:t>
                </a:r>
                <a:r>
                  <a:rPr kumimoji="1" lang="zh-CN" altLang="en-US" dirty="0"/>
                  <a:t>年</a:t>
                </a:r>
                <a:r>
                  <a:rPr kumimoji="1" lang="en-US" altLang="zh-CN" dirty="0"/>
                  <a:t>11</a:t>
                </a:r>
                <a:r>
                  <a:rPr kumimoji="1" lang="zh-CN" altLang="en-US" dirty="0"/>
                  <a:t>月发布的对话大模型，可以高质量的完成问答、推理、运算、推导、写作、代码调试等功能。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参数量：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1750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亿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基础模型：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GPT-3.5</a:t>
                </a:r>
              </a:p>
              <a:p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dirty="0"/>
                  <a:t>训练数据：互联网页（</a:t>
                </a:r>
                <a:r>
                  <a:rPr kumimoji="1" lang="en-US" altLang="zh-CN" dirty="0"/>
                  <a:t>31</a:t>
                </a:r>
                <a:r>
                  <a:rPr kumimoji="1" lang="zh-CN" altLang="en-US" dirty="0"/>
                  <a:t>亿网页内容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3000</a:t>
                </a:r>
                <a:r>
                  <a:rPr kumimoji="1" lang="zh-CN" altLang="en-US" dirty="0"/>
                  <a:t>亿单词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kumimoji="1" lang="en-US" altLang="zh-CN" dirty="0"/>
                  <a:t>320TB</a:t>
                </a:r>
                <a:r>
                  <a:rPr kumimoji="1" lang="zh-CN" altLang="en-US" dirty="0"/>
                  <a:t>文字）、维基百科（</a:t>
                </a:r>
                <a:r>
                  <a:rPr kumimoji="1" lang="en-US" altLang="zh-CN" dirty="0"/>
                  <a:t>11G</a:t>
                </a:r>
                <a:r>
                  <a:rPr kumimoji="1" lang="zh-CN" altLang="en-US" dirty="0"/>
                  <a:t>）、电子书籍（</a:t>
                </a:r>
                <a:r>
                  <a:rPr kumimoji="1" lang="en-US" altLang="zh-CN" dirty="0"/>
                  <a:t>21G</a:t>
                </a:r>
                <a:r>
                  <a:rPr kumimoji="1" lang="zh-CN" altLang="en-US" dirty="0"/>
                  <a:t>）、</a:t>
                </a:r>
                <a:r>
                  <a:rPr lang="en-AU" altLang="zh-CN" dirty="0"/>
                  <a:t>Reddit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50G</a:t>
                </a:r>
                <a:r>
                  <a:rPr lang="zh-CN" altLang="en-US" dirty="0"/>
                  <a:t>）、人工回答等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74A9B2-E789-270F-54BE-27E7E47BA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215" y="1305341"/>
                <a:ext cx="2880320" cy="4247317"/>
              </a:xfrm>
              <a:prstGeom prst="rect">
                <a:avLst/>
              </a:prstGeom>
              <a:blipFill>
                <a:blip r:embed="rId4"/>
                <a:stretch>
                  <a:fillRect l="-1747" t="-893" b="-119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A496D8F-6051-DE68-2D93-FD44499E8AAF}"/>
              </a:ext>
            </a:extLst>
          </p:cNvPr>
          <p:cNvCxnSpPr/>
          <p:nvPr/>
        </p:nvCxnSpPr>
        <p:spPr>
          <a:xfrm>
            <a:off x="8645215" y="2863969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EA000175-207D-C02F-4728-E12D512C4E27}"/>
              </a:ext>
            </a:extLst>
          </p:cNvPr>
          <p:cNvCxnSpPr/>
          <p:nvPr/>
        </p:nvCxnSpPr>
        <p:spPr>
          <a:xfrm>
            <a:off x="9869351" y="3656057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0076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a9bf63bc66372fbc36249b014546c7e6f55d2c3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36017</TotalTime>
  <Words>2553</Words>
  <Application>Microsoft Macintosh PowerPoint</Application>
  <PresentationFormat>宽屏</PresentationFormat>
  <Paragraphs>399</Paragraphs>
  <Slides>54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5" baseType="lpstr">
      <vt:lpstr>-apple-system</vt:lpstr>
      <vt:lpstr>Microsoft YaHei</vt:lpstr>
      <vt:lpstr>System Font Regular</vt:lpstr>
      <vt:lpstr>Arial</vt:lpstr>
      <vt:lpstr>Bangla MN</vt:lpstr>
      <vt:lpstr>Calibri</vt:lpstr>
      <vt:lpstr>Cambria Math</vt:lpstr>
      <vt:lpstr>Helvetica</vt:lpstr>
      <vt:lpstr>Times New Roman</vt:lpstr>
      <vt:lpstr>Wingdings</vt:lpstr>
      <vt:lpstr>Office 主题</vt:lpstr>
      <vt:lpstr>PowerPoint 演示文稿</vt:lpstr>
      <vt:lpstr>Recap: week 2</vt:lpstr>
      <vt:lpstr>This Week</vt:lpstr>
      <vt:lpstr>Machine Learning Is Everywhere</vt:lpstr>
      <vt:lpstr>Beat Humans on Many Tasks</vt:lpstr>
      <vt:lpstr>Outperform Human on Many Tasks</vt:lpstr>
      <vt:lpstr>Outperform Human on Many Tasks</vt:lpstr>
      <vt:lpstr>Outperform Human on Many Tasks</vt:lpstr>
      <vt:lpstr>Large Language Model (LLM): ChatGPT</vt:lpstr>
      <vt:lpstr>Large Multimodel Model: GPT-4</vt:lpstr>
      <vt:lpstr>Outperform Human on Many Tasks</vt:lpstr>
      <vt:lpstr>Vulnerabilities of DNNs</vt:lpstr>
      <vt:lpstr>Vulnerabilities of DNNs</vt:lpstr>
      <vt:lpstr>Adversarial Examples</vt:lpstr>
      <vt:lpstr>Adversarial Attack</vt:lpstr>
      <vt:lpstr>Adversarial Attack</vt:lpstr>
      <vt:lpstr>Characteristics of Adversarial Examples</vt:lpstr>
      <vt:lpstr>Example Attacks</vt:lpstr>
      <vt:lpstr>Example Attacks</vt:lpstr>
      <vt:lpstr>Example Attacks</vt:lpstr>
      <vt:lpstr>Example Attacks</vt:lpstr>
      <vt:lpstr>Example Attacks</vt:lpstr>
      <vt:lpstr>Example Attacks</vt:lpstr>
      <vt:lpstr>Example Attacks</vt:lpstr>
      <vt:lpstr>Example Attacks</vt:lpstr>
      <vt:lpstr>Example Attacks</vt:lpstr>
      <vt:lpstr>Example Attacks</vt:lpstr>
      <vt:lpstr>Example Attacks</vt:lpstr>
      <vt:lpstr>Example Attacks</vt:lpstr>
      <vt:lpstr>Threats to AI Applications</vt:lpstr>
      <vt:lpstr>Definition of Adversarial Examples</vt:lpstr>
      <vt:lpstr>Taxonomy of Attacks</vt:lpstr>
      <vt:lpstr>Attack Timing</vt:lpstr>
      <vt:lpstr>Attacker's Goal</vt:lpstr>
      <vt:lpstr>Adversary's Knowledge</vt:lpstr>
      <vt:lpstr>Universality</vt:lpstr>
      <vt:lpstr>A Brief History of Adversarial Machine Learning</vt:lpstr>
      <vt:lpstr>White-box Attacks</vt:lpstr>
      <vt:lpstr>PowerPoint 演示文稿</vt:lpstr>
      <vt:lpstr>Non-linear Explanation</vt:lpstr>
      <vt:lpstr>Linear Explanation</vt:lpstr>
      <vt:lpstr>Vulnerability Increases with Intrinsic Dimensionality</vt:lpstr>
      <vt:lpstr>Insufficient Training Data</vt:lpstr>
      <vt:lpstr>Insufficient Training Data</vt:lpstr>
      <vt:lpstr>Unnecessary Features</vt:lpstr>
      <vt:lpstr>Unnecessary Features</vt:lpstr>
      <vt:lpstr>Robust vs Non-robust Features</vt:lpstr>
      <vt:lpstr>Robust vs Non-robust Features</vt:lpstr>
      <vt:lpstr>Robust vs Non-robust Features</vt:lpstr>
      <vt:lpstr>Robust vs Non-robust Features</vt:lpstr>
      <vt:lpstr>Robust vs Non-robust Features</vt:lpstr>
      <vt:lpstr>Robust vs Non-robust Features</vt:lpstr>
      <vt:lpstr>Robust vs Non-robust Features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</dc:creator>
  <cp:lastModifiedBy>Daniel Ma</cp:lastModifiedBy>
  <cp:revision>5192</cp:revision>
  <dcterms:created xsi:type="dcterms:W3CDTF">2017-04-27T02:47:00Z</dcterms:created>
  <dcterms:modified xsi:type="dcterms:W3CDTF">2024-10-05T13:47:52Z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